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2" r:id="rId4"/>
  </p:sldMasterIdLst>
  <p:notesMasterIdLst>
    <p:notesMasterId r:id="rId90"/>
  </p:notesMasterIdLst>
  <p:handoutMasterIdLst>
    <p:handoutMasterId r:id="rId91"/>
  </p:handoutMasterIdLst>
  <p:sldIdLst>
    <p:sldId id="332" r:id="rId5"/>
    <p:sldId id="376" r:id="rId6"/>
    <p:sldId id="377" r:id="rId7"/>
    <p:sldId id="263" r:id="rId8"/>
    <p:sldId id="356" r:id="rId9"/>
    <p:sldId id="359" r:id="rId10"/>
    <p:sldId id="360" r:id="rId11"/>
    <p:sldId id="362" r:id="rId12"/>
    <p:sldId id="361" r:id="rId13"/>
    <p:sldId id="364" r:id="rId14"/>
    <p:sldId id="365" r:id="rId15"/>
    <p:sldId id="366" r:id="rId16"/>
    <p:sldId id="371" r:id="rId17"/>
    <p:sldId id="372" r:id="rId18"/>
    <p:sldId id="373" r:id="rId19"/>
    <p:sldId id="374" r:id="rId20"/>
    <p:sldId id="375" r:id="rId21"/>
    <p:sldId id="367" r:id="rId22"/>
    <p:sldId id="357" r:id="rId23"/>
    <p:sldId id="368" r:id="rId24"/>
    <p:sldId id="369" r:id="rId25"/>
    <p:sldId id="370" r:id="rId26"/>
    <p:sldId id="264" r:id="rId27"/>
    <p:sldId id="378" r:id="rId28"/>
    <p:sldId id="414" r:id="rId29"/>
    <p:sldId id="335" r:id="rId30"/>
    <p:sldId id="433" r:id="rId31"/>
    <p:sldId id="422" r:id="rId32"/>
    <p:sldId id="431" r:id="rId33"/>
    <p:sldId id="336" r:id="rId34"/>
    <p:sldId id="337" r:id="rId35"/>
    <p:sldId id="338" r:id="rId36"/>
    <p:sldId id="415" r:id="rId37"/>
    <p:sldId id="339" r:id="rId38"/>
    <p:sldId id="340" r:id="rId39"/>
    <p:sldId id="341" r:id="rId40"/>
    <p:sldId id="416" r:id="rId41"/>
    <p:sldId id="423" r:id="rId42"/>
    <p:sldId id="424" r:id="rId43"/>
    <p:sldId id="417" r:id="rId44"/>
    <p:sldId id="418" r:id="rId45"/>
    <p:sldId id="419" r:id="rId46"/>
    <p:sldId id="420" r:id="rId47"/>
    <p:sldId id="421" r:id="rId48"/>
    <p:sldId id="355" r:id="rId49"/>
    <p:sldId id="425" r:id="rId50"/>
    <p:sldId id="426" r:id="rId51"/>
    <p:sldId id="427" r:id="rId52"/>
    <p:sldId id="428" r:id="rId53"/>
    <p:sldId id="429" r:id="rId54"/>
    <p:sldId id="394" r:id="rId55"/>
    <p:sldId id="396" r:id="rId56"/>
    <p:sldId id="432" r:id="rId57"/>
    <p:sldId id="395" r:id="rId58"/>
    <p:sldId id="430" r:id="rId59"/>
    <p:sldId id="398" r:id="rId60"/>
    <p:sldId id="399" r:id="rId61"/>
    <p:sldId id="400" r:id="rId62"/>
    <p:sldId id="401" r:id="rId63"/>
    <p:sldId id="402" r:id="rId64"/>
    <p:sldId id="403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393" r:id="rId76"/>
    <p:sldId id="380" r:id="rId77"/>
    <p:sldId id="382" r:id="rId78"/>
    <p:sldId id="383" r:id="rId79"/>
    <p:sldId id="384" r:id="rId80"/>
    <p:sldId id="385" r:id="rId81"/>
    <p:sldId id="386" r:id="rId82"/>
    <p:sldId id="387" r:id="rId83"/>
    <p:sldId id="388" r:id="rId84"/>
    <p:sldId id="389" r:id="rId85"/>
    <p:sldId id="390" r:id="rId86"/>
    <p:sldId id="391" r:id="rId87"/>
    <p:sldId id="392" r:id="rId88"/>
    <p:sldId id="292" r:id="rId89"/>
  </p:sldIdLst>
  <p:sldSz cx="12192000" cy="6858000"/>
  <p:notesSz cx="6858000" cy="9144000"/>
  <p:embeddedFontLst>
    <p:embeddedFont>
      <p:font typeface="ING Me" panose="020B0604020202020204" charset="0"/>
      <p:regular r:id="rId92"/>
      <p:bold r:id="rId93"/>
      <p:italic r:id="rId94"/>
      <p:boldItalic r:id="rId95"/>
    </p:embeddedFont>
    <p:embeddedFont>
      <p:font typeface="Cambria Math" panose="02040503050406030204" pitchFamily="18" charset="0"/>
      <p:regular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orbel" panose="020B0503020204020204" pitchFamily="34" charset="0"/>
      <p:regular r:id="rId101"/>
      <p:bold r:id="rId102"/>
      <p:italic r:id="rId103"/>
      <p:boldItalic r:id="rId104"/>
    </p:embeddedFont>
    <p:embeddedFont>
      <p:font typeface="ＭＳ Ｐゴシック" panose="020B0600070205080204" pitchFamily="34" charset="-128"/>
      <p:regular r:id="rId105"/>
    </p:embeddedFont>
    <p:embeddedFont>
      <p:font typeface="Lucida Console" panose="020B0609040504020204" pitchFamily="49" charset="0"/>
      <p:regular r:id="rId106"/>
    </p:embeddedFont>
    <p:embeddedFont>
      <p:font typeface="Helvetica" panose="020B0604020202020204" pitchFamily="34" charset="0"/>
      <p:regular r:id="rId107"/>
      <p:bold r:id="rId108"/>
      <p:italic r:id="rId109"/>
      <p:boldItalic r:id="rId110"/>
    </p:embeddedFont>
  </p:embeddedFontLst>
  <p:custDataLst>
    <p:tags r:id="rId1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orient="horz" pos="813">
          <p15:clr>
            <a:srgbClr val="A4A3A4"/>
          </p15:clr>
        </p15:guide>
        <p15:guide id="3" orient="horz" pos="725">
          <p15:clr>
            <a:srgbClr val="A4A3A4"/>
          </p15:clr>
        </p15:guide>
        <p15:guide id="4" orient="horz" pos="181">
          <p15:clr>
            <a:srgbClr val="A4A3A4"/>
          </p15:clr>
        </p15:guide>
        <p15:guide id="5" orient="horz" pos="3917">
          <p15:clr>
            <a:srgbClr val="A4A3A4"/>
          </p15:clr>
        </p15:guide>
        <p15:guide id="6" pos="3840">
          <p15:clr>
            <a:srgbClr val="A4A3A4"/>
          </p15:clr>
        </p15:guide>
        <p15:guide id="7" pos="7160">
          <p15:clr>
            <a:srgbClr val="A4A3A4"/>
          </p15:clr>
        </p15:guide>
        <p15:guide id="8" pos="544">
          <p15:clr>
            <a:srgbClr val="A4A3A4"/>
          </p15:clr>
        </p15:guide>
        <p15:guide id="9" pos="7509">
          <p15:clr>
            <a:srgbClr val="A4A3A4"/>
          </p15:clr>
        </p15:guide>
        <p15:guide id="10" pos="449">
          <p15:clr>
            <a:srgbClr val="A4A3A4"/>
          </p15:clr>
        </p15:guide>
        <p15:guide id="11" pos="3726">
          <p15:clr>
            <a:srgbClr val="A4A3A4"/>
          </p15:clr>
        </p15:guide>
        <p15:guide id="12" pos="39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200"/>
    <a:srgbClr val="349651"/>
    <a:srgbClr val="E9E9E9"/>
    <a:srgbClr val="FDFDFD"/>
    <a:srgbClr val="C90068"/>
    <a:srgbClr val="17A7DC"/>
    <a:srgbClr val="A8A8A8"/>
    <a:srgbClr val="CFDA1E"/>
    <a:srgbClr val="53509E"/>
    <a:srgbClr val="009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79517" autoAdjust="0"/>
  </p:normalViewPr>
  <p:slideViewPr>
    <p:cSldViewPr snapToGrid="0" showGuides="1">
      <p:cViewPr varScale="1">
        <p:scale>
          <a:sx n="93" d="100"/>
          <a:sy n="93" d="100"/>
        </p:scale>
        <p:origin x="1463" y="63"/>
      </p:cViewPr>
      <p:guideLst>
        <p:guide orient="horz" pos="2341"/>
        <p:guide orient="horz" pos="813"/>
        <p:guide orient="horz" pos="725"/>
        <p:guide orient="horz" pos="181"/>
        <p:guide orient="horz" pos="3917"/>
        <p:guide pos="3840"/>
        <p:guide pos="7160"/>
        <p:guide pos="544"/>
        <p:guide pos="7509"/>
        <p:guide pos="449"/>
        <p:guide pos="3726"/>
        <p:guide pos="3962"/>
      </p:guideLst>
    </p:cSldViewPr>
  </p:slideViewPr>
  <p:outlineViewPr>
    <p:cViewPr>
      <p:scale>
        <a:sx n="33" d="100"/>
        <a:sy n="33" d="100"/>
      </p:scale>
      <p:origin x="0" y="-3127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0" d="100"/>
        <a:sy n="60" d="100"/>
      </p:scale>
      <p:origin x="0" y="3414"/>
    </p:cViewPr>
  </p:sorterViewPr>
  <p:notesViewPr>
    <p:cSldViewPr snapToGrid="0" showGuides="1">
      <p:cViewPr varScale="1">
        <p:scale>
          <a:sx n="95" d="100"/>
          <a:sy n="95" d="100"/>
        </p:scale>
        <p:origin x="26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font" Target="fonts/font16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1.fntdata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5.fntdata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8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9.fntdata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11/11/2015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651999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11/11/2015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43349"/>
            <a:ext cx="5486400" cy="474186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856661"/>
            <a:ext cx="5652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Library called Graph EXE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108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02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 + 15 + 40 +30 +45 + 45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999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02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barrier to entry for working</a:t>
            </a:r>
            <a:r>
              <a:rPr lang="en-US" baseline="0" dirty="0" smtClean="0"/>
              <a:t> with the spark API is minimal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Hundred of</a:t>
            </a:r>
            <a:r>
              <a:rPr lang="en-US" baseline="0" dirty="0" smtClean="0"/>
              <a:t> contributor, thousand of commits.</a:t>
            </a:r>
          </a:p>
          <a:p>
            <a:r>
              <a:rPr lang="en-US" baseline="0" dirty="0" smtClean="0"/>
              <a:t>You cannot be a Data Scientist with knowing Spark. It is a very nice thing to have on your 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89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</a:t>
            </a:r>
            <a:r>
              <a:rPr lang="en-US" baseline="0" dirty="0" smtClean="0"/>
              <a:t> implementation of the map/reduce design pattern, that takes advantages as much as possible of the in-memory storage</a:t>
            </a:r>
            <a:endParaRPr lang="en-US" dirty="0" smtClean="0"/>
          </a:p>
          <a:p>
            <a:r>
              <a:rPr lang="en-US" dirty="0" smtClean="0"/>
              <a:t>Generalize</a:t>
            </a:r>
            <a:r>
              <a:rPr lang="en-US" baseline="0" dirty="0" smtClean="0"/>
              <a:t> the map/reduce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50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RDD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Colloquially referred to as RDDs</a:t>
            </a:r>
          </a:p>
          <a:p>
            <a:r>
              <a:rPr lang="en-US" dirty="0" smtClean="0"/>
              <a:t> (e.g. caching in RAM)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Lazy operations to build RDDs from other RDDs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Return a result or write it to storage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75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me illustrate this with some bad </a:t>
            </a:r>
            <a:r>
              <a:rPr lang="en-US" dirty="0" err="1" smtClean="0"/>
              <a:t>powerpoint</a:t>
            </a:r>
            <a:r>
              <a:rPr lang="en-US" dirty="0" smtClean="0"/>
              <a:t> diagrams</a:t>
            </a:r>
            <a:r>
              <a:rPr lang="en-US" baseline="0" dirty="0" smtClean="0"/>
              <a:t> and animations</a:t>
            </a:r>
          </a:p>
          <a:p>
            <a:r>
              <a:rPr lang="en-US" baseline="0" dirty="0" smtClean="0"/>
              <a:t>This diagram is LOGICAL,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45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is our cluster, it is lazy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Cache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</a:t>
            </a:r>
            <a:r>
              <a:rPr lang="en-US" baseline="0" dirty="0" smtClean="0"/>
              <a:t> “variables” to the “functions” in functional programming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20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43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barrier to entry for working</a:t>
            </a:r>
            <a:r>
              <a:rPr lang="en-US" baseline="0" dirty="0" smtClean="0"/>
              <a:t> with the spark API is minimal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02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Meaning in the terminal server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727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lazy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Launch</a:t>
            </a:r>
            <a:r>
              <a:rPr lang="en-US" baseline="0" dirty="0" smtClean="0"/>
              <a:t> computations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18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03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barrier to entry for working</a:t>
            </a:r>
            <a:r>
              <a:rPr lang="en-US" baseline="0" dirty="0" smtClean="0"/>
              <a:t> with the spark API is minimal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JVM = Java Virtual</a:t>
            </a:r>
            <a:r>
              <a:rPr lang="en-US" baseline="0" dirty="0" smtClean="0"/>
              <a:t> Machine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906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barrier to entry for working</a:t>
            </a:r>
            <a:r>
              <a:rPr lang="en-US" baseline="0" dirty="0" smtClean="0"/>
              <a:t> with the spark API is minimal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barrier to entry for working</a:t>
            </a:r>
            <a:r>
              <a:rPr lang="en-US" baseline="0" dirty="0" smtClean="0"/>
              <a:t> with the spark API is minimal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barrier to entry for working</a:t>
            </a:r>
            <a:r>
              <a:rPr lang="en-US" baseline="0" dirty="0" smtClean="0"/>
              <a:t> with the spark API is minimal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barrier to entry for working</a:t>
            </a:r>
            <a:r>
              <a:rPr lang="en-US" baseline="0" dirty="0" smtClean="0"/>
              <a:t> with the spark API is minimal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barrier to entry for working</a:t>
            </a:r>
            <a:r>
              <a:rPr lang="en-US" baseline="0" dirty="0" smtClean="0"/>
              <a:t> with the spark API is minimal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362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867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</a:t>
            </a:r>
            <a:r>
              <a:rPr lang="en-US" dirty="0" err="1" smtClean="0"/>
              <a:t>pedia</a:t>
            </a:r>
            <a:r>
              <a:rPr lang="en-US" dirty="0" smtClean="0"/>
              <a:t> data set &gt; hyperlink graph &gt; page rank</a:t>
            </a:r>
          </a:p>
          <a:p>
            <a:r>
              <a:rPr lang="en-US" dirty="0" smtClean="0"/>
              <a:t>Topic modelling,</a:t>
            </a:r>
            <a:r>
              <a:rPr lang="en-US" baseline="0" dirty="0" smtClean="0"/>
              <a:t> map word to document, </a:t>
            </a:r>
          </a:p>
          <a:p>
            <a:r>
              <a:rPr lang="en-US" baseline="0" dirty="0" smtClean="0"/>
              <a:t>Wikipedia as community &gt; switch user are member of what </a:t>
            </a:r>
            <a:r>
              <a:rPr lang="en-US" baseline="0" dirty="0" err="1" smtClean="0"/>
              <a:t>cumminty</a:t>
            </a:r>
            <a:endParaRPr lang="en-US" baseline="0" dirty="0" smtClean="0"/>
          </a:p>
          <a:p>
            <a:r>
              <a:rPr lang="en-US" baseline="0" dirty="0" smtClean="0"/>
              <a:t>With topic discussed with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37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PR, for a begin Vertex I</a:t>
            </a:r>
          </a:p>
          <a:p>
            <a:r>
              <a:rPr lang="en-US" dirty="0" smtClean="0"/>
              <a:t>Iterate to </a:t>
            </a:r>
            <a:r>
              <a:rPr lang="en-US" dirty="0" err="1" smtClean="0"/>
              <a:t>convercence</a:t>
            </a:r>
            <a:r>
              <a:rPr lang="en-US" dirty="0" smtClean="0"/>
              <a:t> </a:t>
            </a:r>
            <a:r>
              <a:rPr lang="en-US" dirty="0" err="1" smtClean="0"/>
              <a:t>crieteria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02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vertex/edge,</a:t>
            </a:r>
            <a:r>
              <a:rPr lang="en-US" baseline="0" dirty="0" smtClean="0"/>
              <a:t> I don’t need to access the entire graph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663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r>
              <a:rPr lang="en-US" baseline="0" dirty="0" smtClean="0"/>
              <a:t> AND tables to analysis to store to combine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39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Traditionnaly</a:t>
            </a:r>
            <a:r>
              <a:rPr lang="en-US" baseline="0" dirty="0" smtClean="0"/>
              <a:t> the way that analytics will be done </a:t>
            </a:r>
            <a:r>
              <a:rPr lang="en-US" baseline="0" dirty="0" err="1" smtClean="0"/>
              <a:t>wil</a:t>
            </a:r>
            <a:r>
              <a:rPr lang="en-US" baseline="0" dirty="0" smtClean="0"/>
              <a:t> be with 2 systems, key value processing, Graph system</a:t>
            </a:r>
            <a:endParaRPr lang="en-US" dirty="0"/>
          </a:p>
          <a:p>
            <a:r>
              <a:rPr lang="en-US" dirty="0"/>
              <a:t>----- Meeting Notes (1/5/14 14:58) -----</a:t>
            </a:r>
          </a:p>
          <a:p>
            <a:r>
              <a:rPr lang="en-US" dirty="0"/>
              <a:t>Spark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924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 to switch between these</a:t>
            </a:r>
            <a:r>
              <a:rPr lang="en-US" baseline="0" dirty="0" smtClean="0"/>
              <a:t> view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045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and </a:t>
            </a:r>
            <a:br>
              <a:rPr lang="en-US" sz="1200" dirty="0" smtClean="0"/>
            </a:br>
            <a:r>
              <a:rPr lang="en-US" sz="1200" dirty="0" smtClean="0"/>
              <a:t>users can move between views </a:t>
            </a:r>
            <a:br>
              <a:rPr lang="en-US" sz="1200" dirty="0" smtClean="0"/>
            </a:br>
            <a:r>
              <a:rPr lang="en-US" sz="1200" dirty="0" smtClean="0">
                <a:solidFill>
                  <a:srgbClr val="3366FF"/>
                </a:solidFill>
              </a:rPr>
              <a:t>without copying or moving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968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3 is supported in Spark 1.5</a:t>
            </a:r>
          </a:p>
          <a:p>
            <a:r>
              <a:rPr lang="en-US" dirty="0" smtClean="0"/>
              <a:t>Here we will use Python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way to see as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tab;e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Operation on the graph</a:t>
            </a:r>
          </a:p>
          <a:p>
            <a:endParaRPr lang="en-US" baseline="0" dirty="0" smtClean="0"/>
          </a:p>
          <a:p>
            <a:r>
              <a:rPr lang="en-US" baseline="0" dirty="0" smtClean="0"/>
              <a:t>Join graph with table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mrTriplet</a:t>
            </a:r>
            <a:r>
              <a:rPr lang="en-US" baseline="0" dirty="0" smtClean="0"/>
              <a:t>: compute ability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Graph transformation, reverse,</a:t>
            </a:r>
            <a:r>
              <a:rPr lang="en-US" baseline="0" dirty="0" smtClean="0"/>
              <a:t> </a:t>
            </a:r>
            <a:r>
              <a:rPr lang="en-US" dirty="0" smtClean="0"/>
              <a:t>subgraph, transform property, add external data by joining</a:t>
            </a:r>
          </a:p>
          <a:p>
            <a:r>
              <a:rPr lang="en-US" dirty="0" smtClean="0"/>
              <a:t>Make </a:t>
            </a:r>
            <a:r>
              <a:rPr lang="en-US" dirty="0" err="1" smtClean="0"/>
              <a:t>mrTriplets</a:t>
            </a:r>
            <a:r>
              <a:rPr lang="en-US" dirty="0" smtClean="0"/>
              <a:t> more visible.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40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 2 joins: start with my Edges</a:t>
            </a:r>
            <a:r>
              <a:rPr lang="en-US" baseline="0" dirty="0" smtClean="0"/>
              <a:t> and join with Properties once to get the source property and a second by the destination property</a:t>
            </a:r>
          </a:p>
          <a:p>
            <a:r>
              <a:rPr lang="en-US" baseline="0" dirty="0" smtClean="0"/>
              <a:t>Unified data: group by</a:t>
            </a:r>
            <a:endParaRPr lang="en-US" dirty="0" smtClean="0"/>
          </a:p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816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as Vertex, aggregate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6447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 function</a:t>
            </a:r>
            <a:r>
              <a:rPr lang="en-US" baseline="0" dirty="0" smtClean="0"/>
              <a:t> is executed on each edge in fact in parallel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Example, my triplet map -&gt; B-A and C-A reduce this</a:t>
            </a:r>
            <a:r>
              <a:rPr lang="en-US" baseline="0" dirty="0" smtClean="0"/>
              <a:t> two to modify the vertex property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mapF</a:t>
            </a:r>
            <a:r>
              <a:rPr lang="de-DE" baseline="0" dirty="0" smtClean="0"/>
              <a:t> == </a:t>
            </a:r>
            <a:r>
              <a:rPr lang="de-DE" baseline="0" dirty="0" err="1" smtClean="0"/>
              <a:t>sendMsg</a:t>
            </a:r>
            <a:endParaRPr lang="de-DE" baseline="0" dirty="0" smtClean="0"/>
          </a:p>
          <a:p>
            <a:r>
              <a:rPr lang="de-DE" baseline="0" dirty="0" err="1" smtClean="0"/>
              <a:t>reduceF</a:t>
            </a:r>
            <a:r>
              <a:rPr lang="de-DE" baseline="0" dirty="0" smtClean="0"/>
              <a:t> == </a:t>
            </a:r>
            <a:r>
              <a:rPr lang="de-DE" baseline="0" dirty="0" err="1" smtClean="0"/>
              <a:t>mergeMsg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97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020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is long enough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578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is long enough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220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is long enough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285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ASSUME</a:t>
            </a:r>
            <a:r>
              <a:rPr lang="en-US" baseline="0" dirty="0" smtClean="0"/>
              <a:t> THAT THERE ARE NO DIAGNOSTIC OR HF before the recording of the data.</a:t>
            </a:r>
          </a:p>
          <a:p>
            <a:r>
              <a:rPr lang="en-US" baseline="0" dirty="0" smtClean="0"/>
              <a:t>Prediction window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749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</a:t>
            </a:r>
            <a:r>
              <a:rPr lang="en-US" baseline="0" dirty="0" smtClean="0"/>
              <a:t> REMOVED </a:t>
            </a:r>
            <a:r>
              <a:rPr lang="en-US" dirty="0" smtClean="0"/>
              <a:t>? Or merge with up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56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</a:t>
            </a:r>
            <a:r>
              <a:rPr lang="en-US" dirty="0" smtClean="0"/>
              <a:t>(</a:t>
            </a:r>
            <a:r>
              <a:rPr lang="en-US" dirty="0" err="1" smtClean="0"/>
              <a:t>ence</a:t>
            </a:r>
            <a:r>
              <a:rPr lang="en-US" dirty="0" smtClean="0"/>
              <a:t>)</a:t>
            </a:r>
            <a:r>
              <a:rPr lang="en-US" baseline="0" dirty="0" smtClean="0"/>
              <a:t> kit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v1.3.0</a:t>
            </a:r>
            <a:r>
              <a:rPr lang="en-US" baseline="0" dirty="0" smtClean="0"/>
              <a:t> released 2 weeks ago, Cutting edge </a:t>
            </a:r>
            <a:r>
              <a:rPr lang="en-US" baseline="0" dirty="0" err="1" smtClean="0"/>
              <a:t>technologie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14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we use the “determine optimum number of models in the bag” ??? If yes what</a:t>
            </a:r>
            <a:r>
              <a:rPr lang="en-US" baseline="0" dirty="0" smtClean="0"/>
              <a:t> is the answer?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Piprline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91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we use the “determine optimum number of models in the bag” ??? If yes what</a:t>
            </a:r>
            <a:r>
              <a:rPr lang="en-US" baseline="0" dirty="0" smtClean="0"/>
              <a:t> is the answer?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Piprline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326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bags = number</a:t>
            </a:r>
            <a:r>
              <a:rPr lang="en-US" baseline="0" dirty="0" smtClean="0"/>
              <a:t> of trees = 10</a:t>
            </a:r>
            <a:endParaRPr lang="en-US" dirty="0" smtClean="0"/>
          </a:p>
          <a:p>
            <a:r>
              <a:rPr lang="en-US" dirty="0" smtClean="0"/>
              <a:t>Testing set != training</a:t>
            </a:r>
            <a:r>
              <a:rPr lang="en-US" baseline="0" dirty="0" smtClean="0"/>
              <a:t> set</a:t>
            </a:r>
          </a:p>
          <a:p>
            <a:r>
              <a:rPr lang="en-US" baseline="0" dirty="0" smtClean="0"/>
              <a:t>False negative as Yannick explained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13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 you have the curly bracket and the indentation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 smtClean="0"/>
              <a:t>Max.</a:t>
            </a:r>
            <a:r>
              <a:rPr lang="en-GB" sz="1000" baseline="0" smtClean="0"/>
              <a:t> width</a:t>
            </a:r>
            <a:endParaRPr lang="en-GB" sz="1000" smtClean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smtClean="0"/>
              <a:t>Min.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smtClean="0"/>
              <a:t>Max.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 smtClean="0"/>
              <a:t>Click to edit </a:t>
            </a:r>
            <a:br>
              <a:rPr lang="en-US" noProof="0" smtClean="0"/>
            </a:br>
            <a:r>
              <a:rPr lang="en-US" noProof="0" smtClean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6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0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73764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70247D7F-E241-4AE5-AD26-B4F4DA581D40}" type="datetime1">
              <a:rPr lang="en-US" smtClean="0"/>
              <a:t>11/11/2015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685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ECC74F2-27F6-44B2-A6E1-8DB5570EB7EE}" type="datetime1">
              <a:rPr lang="en-US" smtClean="0"/>
              <a:t>11/11/2015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95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3AC9CAD-CEFF-42DD-BB7C-222DD80B3C1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11/11/2015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160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0"/>
            <a:ext cx="109728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6E69B-F1C6-43EE-BC60-A692ACCFD85B}" type="datetime1">
              <a:rPr lang="en-US" smtClean="0"/>
              <a:t>11/11/2015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696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CEE235-7E78-46C9-9D44-F9124CB9AF71}" type="datetime1">
              <a:rPr lang="en-US" smtClean="0"/>
              <a:t>11/11/2015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4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2686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 smtClean="0"/>
              <a:t>Max.</a:t>
            </a:r>
            <a:r>
              <a:rPr lang="en-GB" sz="1000" baseline="0" smtClean="0"/>
              <a:t> width</a:t>
            </a:r>
            <a:endParaRPr lang="en-GB" sz="1000" smtClean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smtClean="0"/>
              <a:t>Max.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 smtClean="0"/>
              <a:t>Max.</a:t>
            </a:r>
            <a:r>
              <a:rPr lang="en-GB" sz="1000" baseline="0" smtClean="0"/>
              <a:t> width</a:t>
            </a:r>
            <a:endParaRPr lang="en-GB" sz="1000" smtClean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smtClean="0"/>
              <a:t>Min.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smtClean="0"/>
              <a:t>Max.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8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9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 smtClean="0"/>
              <a:t>Max.</a:t>
            </a:r>
            <a:r>
              <a:rPr lang="en-GB" sz="1000" baseline="0" smtClean="0"/>
              <a:t> width</a:t>
            </a:r>
            <a:endParaRPr lang="en-GB" sz="1000" smtClean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smtClean="0"/>
              <a:t>Max.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/>
                <a:t>Confidential</a:t>
              </a:r>
              <a:endParaRPr lang="en-GB" sz="1600" dirty="0"/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7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 smtClean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809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2" name="Group 10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-2040443" y="6362700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0" cap="none" spc="0" normalizeH="0" baseline="0" dirty="0" smtClean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US" sz="1200" b="1" i="0" u="none" strike="noStrike" kern="0" cap="none" spc="0" normalizeH="0" baseline="0" dirty="0" smtClean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US" sz="1200" b="1" i="0" u="none" strike="noStrike" kern="0" cap="none" spc="0" normalizeH="0" baseline="0" dirty="0" smtClean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  <a:endParaRPr kumimoji="0" lang="en-GB" altLang="en-US" sz="1200" b="1" i="0" u="none" strike="noStrike" kern="0" cap="none" spc="0" normalizeH="0" baseline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+mn-lt"/>
              </a:endParaRP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30" r:id="rId5"/>
    <p:sldLayoutId id="2147483725" r:id="rId6"/>
    <p:sldLayoutId id="2147483727" r:id="rId7"/>
    <p:sldLayoutId id="2147483728" r:id="rId8"/>
    <p:sldLayoutId id="2147483732" r:id="rId9"/>
    <p:sldLayoutId id="2147483733" r:id="rId10"/>
    <p:sldLayoutId id="2147483734" r:id="rId11"/>
    <p:sldLayoutId id="2147483735" r:id="rId12"/>
    <p:sldLayoutId id="2147483692" r:id="rId13"/>
    <p:sldLayoutId id="2147483711" r:id="rId14"/>
    <p:sldLayoutId id="2147483694" r:id="rId15"/>
    <p:sldLayoutId id="2147483695" r:id="rId16"/>
    <p:sldLayoutId id="2147483696" r:id="rId17"/>
    <p:sldLayoutId id="2147483736" r:id="rId18"/>
    <p:sldLayoutId id="2147483738" r:id="rId19"/>
    <p:sldLayoutId id="2147483739" r:id="rId20"/>
    <p:sldLayoutId id="2147483731" r:id="rId21"/>
    <p:sldLayoutId id="2147483697" r:id="rId22"/>
    <p:sldLayoutId id="2147483740" r:id="rId23"/>
    <p:sldLayoutId id="2147483716" r:id="rId24"/>
    <p:sldLayoutId id="2147483718" r:id="rId25"/>
    <p:sldLayoutId id="2147483719" r:id="rId26"/>
    <p:sldLayoutId id="2147483700" r:id="rId27"/>
    <p:sldLayoutId id="2147483743" r:id="rId28"/>
    <p:sldLayoutId id="2147483742" r:id="rId29"/>
    <p:sldLayoutId id="2147483741" r:id="rId30"/>
    <p:sldLayoutId id="2147483702" r:id="rId31"/>
    <p:sldLayoutId id="2147483721" r:id="rId32"/>
    <p:sldLayoutId id="2147483706" r:id="rId33"/>
    <p:sldLayoutId id="2147483726" r:id="rId34"/>
    <p:sldLayoutId id="2147483744" r:id="rId35"/>
    <p:sldLayoutId id="2147483745" r:id="rId36"/>
    <p:sldLayoutId id="2147483746" r:id="rId37"/>
    <p:sldLayoutId id="2147483747" r:id="rId38"/>
    <p:sldLayoutId id="2147483748" r:id="rId3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python.org/dev/peps/pep-0008/#tabs-or-spac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jpe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gif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3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ctrTitle"/>
          </p:nvPr>
        </p:nvSpPr>
        <p:spPr>
          <a:xfrm>
            <a:off x="842433" y="2060355"/>
            <a:ext cx="10313209" cy="1227573"/>
          </a:xfrm>
        </p:spPr>
        <p:txBody>
          <a:bodyPr/>
          <a:lstStyle/>
          <a:p>
            <a:r>
              <a:rPr lang="en-US" dirty="0" smtClean="0"/>
              <a:t>Spark training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Spark, Python, </a:t>
            </a:r>
            <a:r>
              <a:rPr lang="en-US" sz="2400" dirty="0" err="1" smtClean="0"/>
              <a:t>PySpark</a:t>
            </a:r>
            <a:endParaRPr lang="en-GB" sz="4400" dirty="0"/>
          </a:p>
        </p:txBody>
      </p:sp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Stéphane</a:t>
            </a:r>
            <a:r>
              <a:rPr lang="en-US" dirty="0" smtClean="0"/>
              <a:t> </a:t>
            </a:r>
            <a:r>
              <a:rPr lang="en-US" dirty="0" err="1" smtClean="0"/>
              <a:t>Collot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Turkey, Churn prediction project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Istanbul• 11 November 2015</a:t>
            </a:r>
            <a:endParaRPr lang="en-US" dirty="0"/>
          </a:p>
        </p:txBody>
      </p:sp>
      <p:pic>
        <p:nvPicPr>
          <p:cNvPr id="14" name="Picture Placeholder 3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 bwMode="gray">
          <a:xfrm>
            <a:off x="838200" y="6292800"/>
            <a:ext cx="2188801" cy="28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5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syntax – If – Indentation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6" y="1278000"/>
            <a:ext cx="3800316" cy="492279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#!/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usr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/bin/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env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python</a:t>
            </a:r>
          </a:p>
          <a:p>
            <a:endParaRPr lang="en-US" dirty="0" smtClean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bl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bl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"hey!"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nop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endParaRPr lang="en-US" dirty="0"/>
          </a:p>
        </p:txBody>
      </p:sp>
      <p:sp>
        <p:nvSpPr>
          <p:cNvPr id="5" name="Content Placeholder 9"/>
          <p:cNvSpPr>
            <a:spLocks noGrp="1"/>
          </p:cNvSpPr>
          <p:nvPr>
            <p:ph idx="1"/>
          </p:nvPr>
        </p:nvSpPr>
        <p:spPr>
          <a:xfrm>
            <a:off x="4193309" y="1278000"/>
            <a:ext cx="7361382" cy="4922799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Forget all you know about { }  here it is only the indentation that count.</a:t>
            </a:r>
          </a:p>
          <a:p>
            <a:endParaRPr lang="en-US" dirty="0"/>
          </a:p>
          <a:p>
            <a:r>
              <a:rPr lang="en-US" dirty="0" smtClean="0"/>
              <a:t>Non-valid indentation will not execute!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015" y="4715019"/>
            <a:ext cx="301942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745" y="4678075"/>
            <a:ext cx="2914073" cy="1750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3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syntax – Indentation – Set up your editor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11</a:t>
            </a:fld>
            <a:endParaRPr lang="en-GB" noProof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0" y="2512766"/>
            <a:ext cx="6506296" cy="444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575" y="1278384"/>
            <a:ext cx="10164170" cy="1446343"/>
          </a:xfrm>
        </p:spPr>
        <p:txBody>
          <a:bodyPr/>
          <a:lstStyle/>
          <a:p>
            <a:r>
              <a:rPr lang="en-US" sz="2800" i="1" dirty="0" smtClean="0"/>
              <a:t>“Use </a:t>
            </a:r>
            <a:r>
              <a:rPr lang="en-US" sz="2800" i="1" dirty="0"/>
              <a:t>4 spaces per indentation level</a:t>
            </a:r>
            <a:r>
              <a:rPr lang="en-US" sz="2800" i="1" dirty="0" smtClean="0"/>
              <a:t>.“</a:t>
            </a:r>
          </a:p>
          <a:p>
            <a:r>
              <a:rPr lang="en-US" sz="1400" i="1" dirty="0" smtClean="0"/>
              <a:t>Official Style </a:t>
            </a:r>
            <a:r>
              <a:rPr lang="en-US" sz="1400" i="1" dirty="0"/>
              <a:t>Guide for Python Code </a:t>
            </a:r>
            <a:r>
              <a:rPr lang="en-US" sz="1400" i="1" dirty="0">
                <a:hlinkClick r:id="rId4"/>
              </a:rPr>
              <a:t>https://www.python.org/dev/peps/pep-0008/#</a:t>
            </a:r>
            <a:r>
              <a:rPr lang="en-US" sz="1400" i="1" dirty="0" smtClean="0">
                <a:hlinkClick r:id="rId4"/>
              </a:rPr>
              <a:t>tabs-or-spaces</a:t>
            </a:r>
            <a:r>
              <a:rPr lang="en-US" sz="1400" i="1" dirty="0" smtClean="0"/>
              <a:t> </a:t>
            </a:r>
          </a:p>
          <a:p>
            <a:endParaRPr lang="en-US" sz="1100" i="1" dirty="0"/>
          </a:p>
          <a:p>
            <a:r>
              <a:rPr lang="en-US" sz="1600" i="1" dirty="0" smtClean="0"/>
              <a:t>NEVER mix indentation style, like using Tabs and spaces in the same file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46442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syntax - Comment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6" y="1278000"/>
            <a:ext cx="3800316" cy="492279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#!/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usr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/bin/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env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python</a:t>
            </a:r>
          </a:p>
          <a:p>
            <a:endParaRPr lang="en-US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One line comment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"""</a:t>
            </a:r>
          </a:p>
          <a:p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Several lines block</a:t>
            </a:r>
          </a:p>
          <a:p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comment</a:t>
            </a:r>
          </a:p>
          <a:p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"""</a:t>
            </a:r>
            <a:endParaRPr lang="en-US" dirty="0" smtClean="0">
              <a:solidFill>
                <a:srgbClr val="008000"/>
              </a:solidFill>
              <a:highlight>
                <a:srgbClr val="FFFFFF"/>
              </a:highlight>
            </a:endParaRPr>
          </a:p>
        </p:txBody>
      </p:sp>
      <p:sp>
        <p:nvSpPr>
          <p:cNvPr id="5" name="Content Placeholder 9"/>
          <p:cNvSpPr>
            <a:spLocks noGrp="1"/>
          </p:cNvSpPr>
          <p:nvPr>
            <p:ph idx="1"/>
          </p:nvPr>
        </p:nvSpPr>
        <p:spPr>
          <a:xfrm>
            <a:off x="4193309" y="1278000"/>
            <a:ext cx="7361382" cy="4922799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21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syntax – Types – numbers &amp; lists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6" y="1278000"/>
            <a:ext cx="3800316" cy="4922799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Integers Numbers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year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2010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year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"2010"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Floating Point Numbers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pi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3.14159265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pi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float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"3.14159265"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Fixed Point Numbers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decimal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Decimal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price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Decimal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"0.02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endParaRPr lang="en-US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optional_data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None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Content Placeholder 9"/>
          <p:cNvSpPr>
            <a:spLocks noGrp="1"/>
          </p:cNvSpPr>
          <p:nvPr>
            <p:ph idx="1"/>
          </p:nvPr>
        </p:nvSpPr>
        <p:spPr>
          <a:xfrm>
            <a:off x="4858327" y="1278000"/>
            <a:ext cx="6696363" cy="4922799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#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</a:rPr>
              <a:t>Lists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 can be heterogeneous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favotires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Appending with an element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favotires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append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42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Extending with another list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favotires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extend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42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"Python"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</a:p>
          <a:p>
            <a:endParaRPr lang="en-US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numbers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numbers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5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numbers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1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numbers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[2, 3]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numbers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[3, 4, 5]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57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syntax – Types – Dictionary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6" y="1278000"/>
            <a:ext cx="9268242" cy="4922799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Hashmap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person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person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'name'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Novewll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Strite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person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'favorites'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42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'food'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person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'gender'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</a:rPr>
              <a:t>'male‘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person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{'gender': 'male', 'name': '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Novewll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Strite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', 'favorites': [42, 'food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']}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err="1"/>
              <a:t>person</a:t>
            </a:r>
            <a:r>
              <a:rPr lang="en-US" b="1" dirty="0" err="1"/>
              <a:t>.</a:t>
            </a:r>
            <a:r>
              <a:rPr lang="en-US" dirty="0" err="1"/>
              <a:t>keys</a:t>
            </a:r>
            <a:r>
              <a:rPr lang="en-US" b="1" dirty="0"/>
              <a:t>()</a:t>
            </a:r>
            <a:endParaRPr lang="en-US" dirty="0"/>
          </a:p>
          <a:p>
            <a:r>
              <a:rPr lang="en-US" dirty="0" err="1"/>
              <a:t>person</a:t>
            </a:r>
            <a:r>
              <a:rPr lang="en-US" b="1" dirty="0" err="1"/>
              <a:t>.</a:t>
            </a:r>
            <a:r>
              <a:rPr lang="en-US" dirty="0" err="1"/>
              <a:t>values</a:t>
            </a:r>
            <a:r>
              <a:rPr lang="en-US" b="1" dirty="0"/>
              <a:t>()</a:t>
            </a:r>
            <a:endParaRPr lang="en-US" dirty="0"/>
          </a:p>
          <a:p>
            <a:r>
              <a:rPr lang="en-US" dirty="0" err="1"/>
              <a:t>person</a:t>
            </a:r>
            <a:r>
              <a:rPr lang="en-US" b="1" dirty="0" err="1"/>
              <a:t>.</a:t>
            </a:r>
            <a:r>
              <a:rPr lang="en-US" dirty="0" err="1"/>
              <a:t>items</a:t>
            </a:r>
            <a:r>
              <a:rPr lang="en-US" b="1" dirty="0" smtClean="0"/>
              <a:t>()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8730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syntax –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6" y="1278000"/>
            <a:ext cx="9268242" cy="4922799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fruits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'Apple'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'Orange'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fruit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fruits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fruit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#Be careful you cannot modify fruit in the loop.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range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Not very often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used, but equivalent: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+=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</a:rPr>
              <a:t>1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There is no x++ operator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735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syntax –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6" y="1278000"/>
            <a:ext cx="9268242" cy="4922799"/>
          </a:xfrm>
        </p:spPr>
        <p:txBody>
          <a:bodyPr/>
          <a:lstStyle/>
          <a:p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</a:rPr>
              <a:t>my_function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param1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param2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</a:rPr>
              <a:t>‘default'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"Hey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param1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 -&gt;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param2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my_function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'test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 Hey test -&gt;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default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923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syntax –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6" y="1278000"/>
            <a:ext cx="11346424" cy="4922799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User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object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):		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 #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Declaration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is_staff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False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</a:rPr>
              <a:t>__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</a:rPr>
              <a:t>init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</a:rPr>
              <a:t>__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name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'Anonymous'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self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name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name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</a:rPr>
              <a:t>is_authorized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):	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# Notice that a method contains always “self” as a 1</a:t>
            </a:r>
            <a:r>
              <a:rPr lang="en-US" baseline="300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st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argument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is_staff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# Accessing attributes and methods required “self.”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anonymous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User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()		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# Instantiation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anonymous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name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Anonymous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anonymous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is_authorized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False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727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5" y="1278000"/>
            <a:ext cx="10459733" cy="4922799"/>
          </a:xfrm>
        </p:spPr>
        <p:txBody>
          <a:bodyPr/>
          <a:lstStyle/>
          <a:p>
            <a:r>
              <a:rPr lang="en-US" dirty="0" smtClean="0"/>
              <a:t>1. Create 2 classes: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Animal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Cat that inherits from Animal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dirty="0" smtClean="0"/>
              <a:t>2. List</a:t>
            </a:r>
          </a:p>
          <a:p>
            <a:endParaRPr lang="en-US" dirty="0"/>
          </a:p>
          <a:p>
            <a:r>
              <a:rPr lang="en-US" dirty="0" smtClean="0"/>
              <a:t>3. Dictionary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999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Git Reminder</a:t>
            </a:r>
            <a:endParaRPr lang="nl-NL" dirty="0"/>
          </a:p>
        </p:txBody>
      </p:sp>
      <p:pic>
        <p:nvPicPr>
          <p:cNvPr id="2055" name="Picture 7" descr="W:\Bereich Vorstand\advanced_analytics\Individual\Stephane\Download\git-log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8"/>
          <a:stretch/>
        </p:blipFill>
        <p:spPr bwMode="auto">
          <a:xfrm>
            <a:off x="4704557" y="4599712"/>
            <a:ext cx="2782887" cy="206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From south of France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Please interrupt me and ask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Studies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Ecole</a:t>
            </a:r>
            <a:r>
              <a:rPr lang="en-US" dirty="0" smtClean="0"/>
              <a:t> des Mines, France: Master of Science in Computer Science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Georgia Tech, USA Atlanta: Master of Science in Big data and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Good experience in Spark 1.2 with </a:t>
            </a:r>
            <a:r>
              <a:rPr lang="en-US" b="1" dirty="0" smtClean="0"/>
              <a:t>Scala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 joined International Advance </a:t>
            </a:r>
            <a:r>
              <a:rPr lang="en-US" dirty="0"/>
              <a:t>A</a:t>
            </a:r>
            <a:r>
              <a:rPr lang="en-US" dirty="0" smtClean="0"/>
              <a:t>nalytics team 4 months ago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50% Data Engineer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50% Data Scientist in Churn prediction project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46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– Simple as Bonjour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5" y="1278000"/>
            <a:ext cx="10489175" cy="4922799"/>
          </a:xfrm>
        </p:spPr>
        <p:txBody>
          <a:bodyPr/>
          <a:lstStyle/>
          <a:p>
            <a:r>
              <a:rPr lang="en-US" dirty="0" smtClean="0"/>
              <a:t>Display </a:t>
            </a:r>
            <a:r>
              <a:rPr lang="en-US" dirty="0"/>
              <a:t>all the modification of your local folder</a:t>
            </a:r>
          </a:p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 files that are modified, but which will NOT BE in the next commit</a:t>
            </a:r>
          </a:p>
          <a:p>
            <a:r>
              <a:rPr lang="en-US" dirty="0"/>
              <a:t>in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: files that are modified, but which will BE in the next </a:t>
            </a:r>
            <a:r>
              <a:rPr lang="en-US" dirty="0" smtClean="0"/>
              <a:t>commit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/>
              <a:t>Add a file in the next commit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add path/to/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file.extension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Add all the modified files in the next commit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endParaRPr lang="en-US" dirty="0" smtClean="0"/>
          </a:p>
          <a:p>
            <a:r>
              <a:rPr lang="en-US" dirty="0"/>
              <a:t>Create the commit, it will contain all the modifications of the added files (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commit -m "write here the description of your modification"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5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– Simple as Bonjour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5" y="1278000"/>
            <a:ext cx="10489175" cy="4922799"/>
          </a:xfrm>
        </p:spPr>
        <p:txBody>
          <a:bodyPr/>
          <a:lstStyle/>
          <a:p>
            <a:r>
              <a:rPr lang="en-US" dirty="0"/>
              <a:t>Get the latest modification of the repository from </a:t>
            </a:r>
            <a:r>
              <a:rPr lang="en-US" dirty="0" err="1" smtClean="0"/>
              <a:t>Git</a:t>
            </a:r>
            <a:r>
              <a:rPr lang="en-US" dirty="0" smtClean="0"/>
              <a:t> server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r>
              <a:rPr lang="en-US" dirty="0"/>
              <a:t>Please read carefully the output of the command. It will tell you what command to write if there is a conflict.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Send your commit(s) to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push</a:t>
            </a:r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Advice 1: </a:t>
            </a:r>
            <a:r>
              <a:rPr lang="en-US" b="1" dirty="0" smtClean="0"/>
              <a:t>Read</a:t>
            </a:r>
            <a:r>
              <a:rPr lang="en-US" dirty="0" smtClean="0"/>
              <a:t> what </a:t>
            </a:r>
            <a:r>
              <a:rPr lang="en-US" dirty="0" err="1" smtClean="0"/>
              <a:t>Git</a:t>
            </a:r>
            <a:r>
              <a:rPr lang="en-US" dirty="0" smtClean="0"/>
              <a:t> tell you, it is telling you most of the time what you should 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Advice 2: NEVER use a graphical interface. On Windows use simply </a:t>
            </a:r>
            <a:r>
              <a:rPr lang="en-US" b="1" dirty="0" smtClean="0"/>
              <a:t>PowerShell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– Simple as Bonjour – Sum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5" y="1278000"/>
            <a:ext cx="10489175" cy="4922799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you start working on the project, and before you do any modification: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Do you modification, and then write: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diff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add *  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only specific files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commit -m “write your comment”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pull       &lt;- read carefully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 of this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Spark</a:t>
            </a:r>
            <a:endParaRPr lang="nl-NL" dirty="0"/>
          </a:p>
        </p:txBody>
      </p:sp>
      <p:pic>
        <p:nvPicPr>
          <p:cNvPr id="1026" name="Picture 2" descr="https://spark.apache.org/images/spark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5101" y="4405311"/>
            <a:ext cx="3761798" cy="19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1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574" y="1278384"/>
            <a:ext cx="10625989" cy="4921200"/>
          </a:xfrm>
        </p:spPr>
        <p:txBody>
          <a:bodyPr>
            <a:normAutofit/>
          </a:bodyPr>
          <a:lstStyle/>
          <a:p>
            <a:r>
              <a:rPr lang="en-US" dirty="0" smtClean="0"/>
              <a:t>Hadoop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HDFS, the Hadoop File System: distributed storage, replication for hardware failure</a:t>
            </a:r>
          </a:p>
          <a:p>
            <a:pPr marL="609600" lvl="2" indent="-342900">
              <a:buFontTx/>
              <a:buChar char="-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–ls</a:t>
            </a:r>
          </a:p>
          <a:p>
            <a:pPr marL="609600" lvl="2" indent="-342900">
              <a:buFontTx/>
              <a:buChar char="-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–put source destination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Yarn, the resource manager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Hadoop MapReduce, implementation of the paradigm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Hive, the SQL engine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...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dirty="0" smtClean="0"/>
              <a:t>Spark doesn’t </a:t>
            </a:r>
            <a:r>
              <a:rPr lang="en-US" dirty="0"/>
              <a:t>replace Hadoop, it </a:t>
            </a:r>
            <a:r>
              <a:rPr lang="en-US" dirty="0" smtClean="0"/>
              <a:t>enhances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5" name="AutoShape 2" descr="Résultat de recherche d'images pour &quot;hortonwork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\\diba.corp.int\Users\Homes\FRA\scollot\Downloads\hortonworks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27" y="4614370"/>
            <a:ext cx="3976400" cy="152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9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958" y="5981897"/>
            <a:ext cx="1566443" cy="876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7" name="Picture 10" descr="Intel-logo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3990" y="4779335"/>
            <a:ext cx="692905" cy="62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Spark Community</a:t>
            </a:r>
            <a:endParaRPr lang="en-US" dirty="0"/>
          </a:p>
        </p:txBody>
      </p:sp>
      <p:pic>
        <p:nvPicPr>
          <p:cNvPr id="5" name="Picture 4" descr="conviva-log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2598" y="5784585"/>
            <a:ext cx="1183825" cy="19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yahoologo-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9556" y="4586080"/>
            <a:ext cx="1405464" cy="38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adobe-systems-incorporat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5741" y="5479169"/>
            <a:ext cx="662135" cy="63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bizo_283_224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1877" y="5773450"/>
            <a:ext cx="604579" cy="46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logo_clearstory_data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6737" y="5451174"/>
            <a:ext cx="989968" cy="34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86522_AdMobius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5791" y="5451174"/>
            <a:ext cx="950983" cy="24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Screen Shot 2013-05-29 at 12.18.46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16" y="5969110"/>
            <a:ext cx="1242278" cy="210744"/>
          </a:xfrm>
          <a:prstGeom prst="rect">
            <a:avLst/>
          </a:prstGeom>
        </p:spPr>
      </p:pic>
      <p:pic>
        <p:nvPicPr>
          <p:cNvPr id="13" name="Picture 12" descr="Screen Shot 2013-08-28 at 4.00.20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6"/>
          <a:stretch/>
        </p:blipFill>
        <p:spPr>
          <a:xfrm>
            <a:off x="5385791" y="6354991"/>
            <a:ext cx="1301608" cy="207146"/>
          </a:xfrm>
          <a:prstGeom prst="rect">
            <a:avLst/>
          </a:prstGeom>
        </p:spPr>
      </p:pic>
      <p:pic>
        <p:nvPicPr>
          <p:cNvPr id="14" name="Picture 13" descr="tagged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565" y="5593455"/>
            <a:ext cx="1008888" cy="179995"/>
          </a:xfrm>
          <a:prstGeom prst="rect">
            <a:avLst/>
          </a:prstGeom>
        </p:spPr>
      </p:pic>
      <p:pic>
        <p:nvPicPr>
          <p:cNvPr id="15" name="Picture 5" descr="quantifind_logo.jp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6092" y="6242314"/>
            <a:ext cx="1133497" cy="36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20130227104736!Wandisco_logo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44" y="5076990"/>
            <a:ext cx="1812713" cy="192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1463" y="4517757"/>
            <a:ext cx="1111829" cy="11118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5862" y="4246558"/>
            <a:ext cx="2142257" cy="4134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9196" y="4246558"/>
            <a:ext cx="2260061" cy="5824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3132" y="5922490"/>
            <a:ext cx="639648" cy="6396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22240" y="6172363"/>
            <a:ext cx="964926" cy="227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18783" y="6046017"/>
            <a:ext cx="655645" cy="6031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35452" y="4873213"/>
            <a:ext cx="1180048" cy="4460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5297" y="6296877"/>
            <a:ext cx="1111163" cy="3128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24344" y="5476743"/>
            <a:ext cx="1011518" cy="44309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11960" y="5158924"/>
            <a:ext cx="536785" cy="61452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87071" y="5469359"/>
            <a:ext cx="761999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85791" y="4954222"/>
            <a:ext cx="1339286" cy="2455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34790" y="6283275"/>
            <a:ext cx="1169868" cy="3756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41124" y="4517757"/>
            <a:ext cx="1253948" cy="4571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3938" y="5330642"/>
            <a:ext cx="1026794" cy="3031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0"/>
          <a:srcRect t="33132" b="34513"/>
          <a:stretch/>
        </p:blipFill>
        <p:spPr>
          <a:xfrm>
            <a:off x="1340385" y="5800867"/>
            <a:ext cx="1171346" cy="37898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56558" y="923604"/>
            <a:ext cx="7447212" cy="338790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18001" y="729953"/>
            <a:ext cx="3811286" cy="356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Spark?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198347" y="3978922"/>
            <a:ext cx="4848226" cy="6397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6600"/>
                </a:solidFill>
              </a:rPr>
              <a:t>Efficient</a:t>
            </a:r>
            <a:endParaRPr lang="en-US" sz="4800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1171609" y="4673591"/>
            <a:ext cx="4848226" cy="2067659"/>
          </a:xfrm>
        </p:spPr>
        <p:txBody>
          <a:bodyPr/>
          <a:lstStyle/>
          <a:p>
            <a:r>
              <a:rPr lang="en-US" sz="3200" dirty="0"/>
              <a:t>General execution </a:t>
            </a:r>
            <a:r>
              <a:rPr lang="en-US" sz="3200" dirty="0" smtClean="0"/>
              <a:t>graphs</a:t>
            </a:r>
          </a:p>
          <a:p>
            <a:endParaRPr lang="en-US" sz="3200" dirty="0"/>
          </a:p>
          <a:p>
            <a:r>
              <a:rPr lang="en-US" sz="3200" dirty="0"/>
              <a:t>In-memory storage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6197002" y="3978922"/>
            <a:ext cx="4850130" cy="6397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6600"/>
                </a:solidFill>
              </a:rPr>
              <a:t>Usable</a:t>
            </a:r>
            <a:endParaRPr lang="en-US" sz="48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4"/>
          </p:nvPr>
        </p:nvSpPr>
        <p:spPr>
          <a:xfrm>
            <a:off x="6197001" y="4686759"/>
            <a:ext cx="5731763" cy="1835726"/>
          </a:xfrm>
        </p:spPr>
        <p:txBody>
          <a:bodyPr>
            <a:normAutofit/>
          </a:bodyPr>
          <a:lstStyle/>
          <a:p>
            <a:r>
              <a:rPr lang="en-US" sz="3200" dirty="0"/>
              <a:t>Rich APIs in </a:t>
            </a:r>
            <a:r>
              <a:rPr lang="en-US" sz="3200" dirty="0" smtClean="0"/>
              <a:t>Java, Scala</a:t>
            </a:r>
            <a:r>
              <a:rPr lang="en-US" sz="3200" dirty="0"/>
              <a:t>, </a:t>
            </a:r>
            <a:r>
              <a:rPr lang="en-US" sz="3200" dirty="0" smtClean="0"/>
              <a:t>Python</a:t>
            </a:r>
          </a:p>
          <a:p>
            <a:endParaRPr lang="en-US" sz="3200" dirty="0"/>
          </a:p>
          <a:p>
            <a:r>
              <a:rPr lang="en-US" sz="3200" dirty="0"/>
              <a:t>Interactive </a:t>
            </a:r>
            <a:r>
              <a:rPr lang="en-US" sz="3200" dirty="0" smtClean="0"/>
              <a:t>shell</a:t>
            </a: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67855" y="2590565"/>
            <a:ext cx="10025680" cy="39319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840" b="1" dirty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en-US" sz="3840" b="1" dirty="0">
              <a:solidFill>
                <a:srgbClr val="FF66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907" y="1289626"/>
            <a:ext cx="948345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60" b="1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Fast</a:t>
            </a:r>
            <a:r>
              <a:rPr lang="en-US" sz="3360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 and </a:t>
            </a:r>
            <a:r>
              <a:rPr lang="en-US" sz="3360" b="1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Expressive</a:t>
            </a:r>
            <a:r>
              <a:rPr lang="en-US" sz="3360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 Cluster Computing System Compatible with Apache Hadoop</a:t>
            </a:r>
          </a:p>
        </p:txBody>
      </p:sp>
      <p:sp>
        <p:nvSpPr>
          <p:cNvPr id="24" name="Rounded Rectangle 23"/>
          <p:cNvSpPr/>
          <p:nvPr/>
        </p:nvSpPr>
        <p:spPr>
          <a:xfrm rot="634753">
            <a:off x="7507369" y="3366029"/>
            <a:ext cx="3341122" cy="667423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4800" b="1" dirty="0">
                <a:solidFill>
                  <a:srgbClr val="FF6600"/>
                </a:solidFill>
                <a:latin typeface="Corbel"/>
                <a:cs typeface="Corbel"/>
              </a:rPr>
              <a:t>2-5× </a:t>
            </a:r>
            <a:r>
              <a:rPr lang="en-US" sz="3360" dirty="0">
                <a:solidFill>
                  <a:srgbClr val="FF6600"/>
                </a:solidFill>
                <a:latin typeface="Corbel"/>
                <a:cs typeface="Corbel"/>
              </a:rPr>
              <a:t>less code</a:t>
            </a:r>
          </a:p>
        </p:txBody>
      </p:sp>
      <p:sp>
        <p:nvSpPr>
          <p:cNvPr id="25" name="Rounded Rectangle 24"/>
          <p:cNvSpPr/>
          <p:nvPr/>
        </p:nvSpPr>
        <p:spPr>
          <a:xfrm rot="531739">
            <a:off x="1764883" y="2849902"/>
            <a:ext cx="4534754" cy="1188811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2880" dirty="0">
                <a:solidFill>
                  <a:srgbClr val="FF6600"/>
                </a:solidFill>
                <a:latin typeface="Corbel"/>
                <a:cs typeface="Corbel"/>
              </a:rPr>
              <a:t>Up to </a:t>
            </a:r>
            <a:r>
              <a:rPr lang="en-US" sz="4800" b="1" dirty="0">
                <a:solidFill>
                  <a:srgbClr val="FF6600"/>
                </a:solidFill>
                <a:latin typeface="Corbel"/>
                <a:cs typeface="Corbel"/>
              </a:rPr>
              <a:t>10×</a:t>
            </a:r>
            <a:r>
              <a:rPr lang="en-US" sz="2880" dirty="0">
                <a:solidFill>
                  <a:srgbClr val="FF6600"/>
                </a:solidFill>
                <a:latin typeface="Corbel"/>
                <a:cs typeface="Corbel"/>
              </a:rPr>
              <a:t> faster on disk,</a:t>
            </a:r>
            <a:br>
              <a:rPr lang="en-US" sz="2880" dirty="0">
                <a:solidFill>
                  <a:srgbClr val="FF6600"/>
                </a:solidFill>
                <a:latin typeface="Corbel"/>
                <a:cs typeface="Corbel"/>
              </a:rPr>
            </a:br>
            <a:r>
              <a:rPr lang="en-US" sz="4800" b="1" dirty="0">
                <a:solidFill>
                  <a:srgbClr val="FF6600"/>
                </a:solidFill>
                <a:latin typeface="Corbel"/>
                <a:cs typeface="Corbel"/>
              </a:rPr>
              <a:t>100×</a:t>
            </a:r>
            <a:r>
              <a:rPr lang="en-US" sz="3840" b="1" dirty="0">
                <a:solidFill>
                  <a:srgbClr val="FF6600"/>
                </a:solidFill>
                <a:latin typeface="Corbel"/>
                <a:cs typeface="Corbel"/>
              </a:rPr>
              <a:t> </a:t>
            </a:r>
            <a:r>
              <a:rPr lang="en-US" sz="2880" dirty="0">
                <a:solidFill>
                  <a:srgbClr val="FF6600"/>
                </a:solidFill>
                <a:latin typeface="Corbel"/>
                <a:cs typeface="Corbel"/>
              </a:rPr>
              <a:t>in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8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and its modules</a:t>
            </a:r>
            <a:endParaRPr lang="en-US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are included: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27</a:t>
            </a:fld>
            <a:endParaRPr lang="en-US"/>
          </a:p>
        </p:txBody>
      </p:sp>
      <p:pic>
        <p:nvPicPr>
          <p:cNvPr id="3074" name="Picture 2" descr="https://spark.apache.org/images/spark-st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2009775"/>
            <a:ext cx="60293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6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Documentation is GREAT</a:t>
            </a:r>
            <a:endParaRPr lang="en-US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845576" y="1278000"/>
            <a:ext cx="2863980" cy="4922799"/>
          </a:xfrm>
        </p:spPr>
        <p:txBody>
          <a:bodyPr/>
          <a:lstStyle/>
          <a:p>
            <a:r>
              <a:rPr lang="en-US" dirty="0" smtClean="0"/>
              <a:t>The source code is Scala and very easy </a:t>
            </a:r>
            <a:r>
              <a:rPr lang="en-US" smtClean="0"/>
              <a:t>to read.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28</a:t>
            </a:fld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844" y="1023939"/>
            <a:ext cx="9026670" cy="5937969"/>
          </a:xfrm>
          <a:prstGeom prst="rect">
            <a:avLst/>
          </a:prstGeom>
        </p:spPr>
      </p:pic>
      <p:sp>
        <p:nvSpPr>
          <p:cNvPr id="12" name="Rectangular Callout 3"/>
          <p:cNvSpPr/>
          <p:nvPr/>
        </p:nvSpPr>
        <p:spPr>
          <a:xfrm>
            <a:off x="8220304" y="671809"/>
            <a:ext cx="1422465" cy="687388"/>
          </a:xfrm>
          <a:prstGeom prst="wedgeRectCallout">
            <a:avLst>
              <a:gd name="adj1" fmla="val -172899"/>
              <a:gd name="adj2" fmla="val 64382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Check the version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3" name="Rectangular Callout 3"/>
          <p:cNvSpPr/>
          <p:nvPr/>
        </p:nvSpPr>
        <p:spPr>
          <a:xfrm>
            <a:off x="8913026" y="2237372"/>
            <a:ext cx="1422465" cy="687388"/>
          </a:xfrm>
          <a:prstGeom prst="wedgeRectCallout">
            <a:avLst>
              <a:gd name="adj1" fmla="val -83780"/>
              <a:gd name="adj2" fmla="val -97365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All the functions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4" name="Rectangular Callout 3"/>
          <p:cNvSpPr/>
          <p:nvPr/>
        </p:nvSpPr>
        <p:spPr>
          <a:xfrm>
            <a:off x="8913026" y="3057888"/>
            <a:ext cx="2880657" cy="485412"/>
          </a:xfrm>
          <a:prstGeom prst="wedgeRectCallout">
            <a:avLst>
              <a:gd name="adj1" fmla="val -78228"/>
              <a:gd name="adj2" fmla="val -35022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High level overview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6" name="Rectangular Callout 3"/>
          <p:cNvSpPr/>
          <p:nvPr/>
        </p:nvSpPr>
        <p:spPr>
          <a:xfrm>
            <a:off x="6810603" y="5782165"/>
            <a:ext cx="2832166" cy="371499"/>
          </a:xfrm>
          <a:prstGeom prst="wedgeRectCallout">
            <a:avLst>
              <a:gd name="adj1" fmla="val -85700"/>
              <a:gd name="adj2" fmla="val -2085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Choose the language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91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Databricks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Databricks</a:t>
            </a:r>
            <a:r>
              <a:rPr lang="en-US" dirty="0"/>
              <a:t> was founded </a:t>
            </a:r>
            <a:r>
              <a:rPr lang="en-US" dirty="0" smtClean="0"/>
              <a:t>by </a:t>
            </a:r>
            <a:r>
              <a:rPr lang="en-US" dirty="0"/>
              <a:t>the creators of Apache </a:t>
            </a:r>
            <a:r>
              <a:rPr lang="en-US" dirty="0" smtClean="0"/>
              <a:t>Spark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 source commitment, the main contributor to Spark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Provide complete solution for </a:t>
            </a:r>
            <a:r>
              <a:rPr lang="en-US" dirty="0"/>
              <a:t>data scientists and </a:t>
            </a:r>
            <a:r>
              <a:rPr lang="en-US" dirty="0" smtClean="0"/>
              <a:t>engineers in the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blog is interesting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29</a:t>
            </a:fld>
            <a:endParaRPr lang="en-US"/>
          </a:p>
        </p:txBody>
      </p:sp>
      <p:pic>
        <p:nvPicPr>
          <p:cNvPr id="3074" name="Picture 2" descr="http://cdn.diginomica.com/wp-content/uploads/2014/09/databr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55" y="3434705"/>
            <a:ext cx="5306290" cy="104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4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Understanding the 3 main ideas of Spark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Overcome ‘barriers to entry’, how to search for </a:t>
            </a:r>
            <a:r>
              <a:rPr lang="en-US" dirty="0" smtClean="0"/>
              <a:t>help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Familiarize with the tools and the environment (understanding them and installing them)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issues with the environment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Defining good practices and way of working for the Churn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Practice </a:t>
            </a:r>
            <a:r>
              <a:rPr lang="en-US" dirty="0"/>
              <a:t>&amp; s</a:t>
            </a:r>
            <a:r>
              <a:rPr lang="en-US" dirty="0" smtClean="0"/>
              <a:t>truggle together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the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187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75808" y="2719278"/>
            <a:ext cx="6213646" cy="41973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960" b="1" dirty="0">
                <a:solidFill>
                  <a:srgbClr val="FF6600"/>
                </a:solidFill>
              </a:rPr>
              <a:t>Resilient Distributed Datasets</a:t>
            </a:r>
          </a:p>
          <a:p>
            <a:r>
              <a:rPr lang="en-US" dirty="0" smtClean="0"/>
              <a:t>Collections of objects spread across a cluster, stored in RAM or on Disk</a:t>
            </a:r>
          </a:p>
          <a:p>
            <a:r>
              <a:rPr lang="en-US" dirty="0" smtClean="0"/>
              <a:t>Built through parallel transformations</a:t>
            </a:r>
          </a:p>
          <a:p>
            <a:r>
              <a:rPr lang="en-US" dirty="0" smtClean="0"/>
              <a:t>Automatically rebuilt on failure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508942" y="2734485"/>
            <a:ext cx="4020181" cy="41973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960" b="1" dirty="0">
                <a:solidFill>
                  <a:srgbClr val="FF6600"/>
                </a:solidFill>
              </a:rPr>
              <a:t>Operations</a:t>
            </a:r>
          </a:p>
          <a:p>
            <a:r>
              <a:rPr lang="en-US" dirty="0" smtClean="0"/>
              <a:t>Transformations</a:t>
            </a:r>
            <a:br>
              <a:rPr lang="en-US" dirty="0" smtClean="0"/>
            </a:br>
            <a:r>
              <a:rPr lang="en-US" dirty="0" smtClean="0"/>
              <a:t>(e.g. map, filter, </a:t>
            </a:r>
            <a:r>
              <a:rPr lang="en-US" dirty="0" err="1" smtClean="0"/>
              <a:t>groupBy</a:t>
            </a:r>
            <a:r>
              <a:rPr lang="en-US" dirty="0" smtClean="0"/>
              <a:t>)</a:t>
            </a:r>
          </a:p>
          <a:p>
            <a:r>
              <a:rPr lang="en-US" dirty="0" smtClean="0"/>
              <a:t>Actions</a:t>
            </a:r>
            <a:br>
              <a:rPr lang="en-US" dirty="0" smtClean="0"/>
            </a:br>
            <a:r>
              <a:rPr lang="en-US" dirty="0" smtClean="0"/>
              <a:t>(e.g. count, collect, save)</a:t>
            </a:r>
          </a:p>
        </p:txBody>
      </p:sp>
      <p:sp>
        <p:nvSpPr>
          <p:cNvPr id="9" name="Rectangle 8"/>
          <p:cNvSpPr/>
          <p:nvPr/>
        </p:nvSpPr>
        <p:spPr>
          <a:xfrm>
            <a:off x="1397908" y="1344367"/>
            <a:ext cx="935458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40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Write programs in terms of </a:t>
            </a:r>
            <a:r>
              <a:rPr lang="en-US" sz="3840" b="1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transformations</a:t>
            </a:r>
            <a:r>
              <a:rPr lang="en-US" sz="3840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 on </a:t>
            </a:r>
            <a:r>
              <a:rPr lang="en-US" sz="3840" b="1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distributed datasets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30</a:t>
            </a:fld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228" y="146437"/>
            <a:ext cx="1648045" cy="16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>
            <a:stCxn id="14" idx="2"/>
          </p:cNvCxnSpPr>
          <p:nvPr/>
        </p:nvCxnSpPr>
        <p:spPr>
          <a:xfrm>
            <a:off x="2432527" y="4507003"/>
            <a:ext cx="0" cy="13480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3" idx="3"/>
          </p:cNvCxnSpPr>
          <p:nvPr/>
        </p:nvCxnSpPr>
        <p:spPr>
          <a:xfrm>
            <a:off x="8310885" y="2829484"/>
            <a:ext cx="155783" cy="12351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RDDs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99522" y="1961933"/>
            <a:ext cx="2438400" cy="6378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tx1"/>
                </a:solidFill>
                <a:latin typeface="Avenir Black"/>
                <a:cs typeface="Avenir Black"/>
              </a:rPr>
              <a:t>RDD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82402" y="2144813"/>
            <a:ext cx="2438400" cy="6378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tx1"/>
                </a:solidFill>
                <a:latin typeface="Avenir Black"/>
                <a:cs typeface="Avenir Black"/>
              </a:rPr>
              <a:t>RDD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65282" y="2327693"/>
            <a:ext cx="2438400" cy="6378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tx1"/>
                </a:solidFill>
                <a:latin typeface="Avenir Black"/>
                <a:cs typeface="Avenir Black"/>
              </a:rPr>
              <a:t>RDD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048162" y="2510573"/>
            <a:ext cx="2438400" cy="6378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tx1"/>
                </a:solidFill>
                <a:latin typeface="Avenir Black"/>
                <a:cs typeface="Avenir Black"/>
              </a:rPr>
              <a:t>RDD</a:t>
            </a:r>
          </a:p>
        </p:txBody>
      </p:sp>
      <p:cxnSp>
        <p:nvCxnSpPr>
          <p:cNvPr id="16" name="Curved Connector 15"/>
          <p:cNvCxnSpPr>
            <a:stCxn id="11" idx="2"/>
            <a:endCxn id="8" idx="1"/>
          </p:cNvCxnSpPr>
          <p:nvPr/>
        </p:nvCxnSpPr>
        <p:spPr>
          <a:xfrm rot="5400000" flipH="1">
            <a:off x="3949666" y="1830700"/>
            <a:ext cx="867551" cy="1767840"/>
          </a:xfrm>
          <a:prstGeom prst="curvedConnector4">
            <a:avLst>
              <a:gd name="adj1" fmla="val -96031"/>
              <a:gd name="adj2" fmla="val 164048"/>
            </a:avLst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iamond 13"/>
          <p:cNvSpPr/>
          <p:nvPr/>
        </p:nvSpPr>
        <p:spPr>
          <a:xfrm>
            <a:off x="1292807" y="2467833"/>
            <a:ext cx="2279441" cy="2039170"/>
          </a:xfrm>
          <a:prstGeom prst="diamond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9728" rIns="109728" rtlCol="0" anchor="ctr"/>
          <a:lstStyle/>
          <a:p>
            <a:pPr algn="ctr"/>
            <a:r>
              <a:rPr lang="en-US" sz="1920" dirty="0">
                <a:solidFill>
                  <a:schemeClr val="tx1"/>
                </a:solidFill>
                <a:latin typeface="Avenir Black"/>
                <a:cs typeface="Avenir Black"/>
              </a:rPr>
              <a:t>Transformations</a:t>
            </a:r>
          </a:p>
        </p:txBody>
      </p:sp>
      <p:cxnSp>
        <p:nvCxnSpPr>
          <p:cNvPr id="25" name="Curved Connector 24"/>
          <p:cNvCxnSpPr>
            <a:stCxn id="11" idx="3"/>
            <a:endCxn id="27" idx="1"/>
          </p:cNvCxnSpPr>
          <p:nvPr/>
        </p:nvCxnSpPr>
        <p:spPr>
          <a:xfrm flipV="1">
            <a:off x="6486562" y="2827793"/>
            <a:ext cx="2564867" cy="1691"/>
          </a:xfrm>
          <a:prstGeom prst="curved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/>
        </p:nvSpPr>
        <p:spPr>
          <a:xfrm>
            <a:off x="6922352" y="2131402"/>
            <a:ext cx="1388533" cy="1396164"/>
          </a:xfrm>
          <a:prstGeom prst="diamond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9728" rIns="109728" rtlCol="0" anchor="ctr"/>
          <a:lstStyle/>
          <a:p>
            <a:pPr algn="ctr"/>
            <a:r>
              <a:rPr lang="en-US" sz="1920" dirty="0">
                <a:solidFill>
                  <a:schemeClr val="tx1"/>
                </a:solidFill>
                <a:latin typeface="Avenir Black"/>
                <a:cs typeface="Avenir Black"/>
              </a:rPr>
              <a:t>Action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051429" y="2508882"/>
            <a:ext cx="1023904" cy="6378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tx1"/>
                </a:solidFill>
                <a:latin typeface="Avenir Black"/>
                <a:cs typeface="Avenir Black"/>
              </a:rPr>
              <a:t>Value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3642" y="5855006"/>
            <a:ext cx="7061159" cy="553998"/>
          </a:xfrm>
          <a:prstGeom prst="rect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64592" bIns="164592" rtlCol="0">
            <a:spAutoFit/>
          </a:bodyPr>
          <a:lstStyle/>
          <a:p>
            <a:r>
              <a:rPr lang="en-US" sz="1440" dirty="0" err="1">
                <a:solidFill>
                  <a:srgbClr val="262626"/>
                </a:solidFill>
                <a:latin typeface="Menlo-Regular"/>
              </a:rPr>
              <a:t>linesWithSpark</a:t>
            </a:r>
            <a:r>
              <a:rPr lang="en-US" sz="1440" dirty="0">
                <a:solidFill>
                  <a:srgbClr val="262626"/>
                </a:solidFill>
                <a:latin typeface="Menlo-Regular"/>
              </a:rPr>
              <a:t> </a:t>
            </a:r>
            <a:r>
              <a:rPr lang="en-US" sz="1440" b="1" dirty="0">
                <a:solidFill>
                  <a:srgbClr val="0D5F18"/>
                </a:solidFill>
                <a:latin typeface="Menlo-Bold"/>
              </a:rPr>
              <a:t>=</a:t>
            </a:r>
            <a:r>
              <a:rPr lang="en-US" sz="1440" dirty="0">
                <a:solidFill>
                  <a:srgbClr val="262626"/>
                </a:solidFill>
                <a:latin typeface="Menlo-Regular"/>
              </a:rPr>
              <a:t> </a:t>
            </a:r>
            <a:r>
              <a:rPr lang="en-US" sz="1440" dirty="0" err="1">
                <a:solidFill>
                  <a:srgbClr val="262626"/>
                </a:solidFill>
                <a:latin typeface="Menlo-Regular"/>
              </a:rPr>
              <a:t>textFile</a:t>
            </a:r>
            <a:r>
              <a:rPr lang="en-US" sz="1440" dirty="0" err="1">
                <a:solidFill>
                  <a:srgbClr val="535353"/>
                </a:solidFill>
                <a:latin typeface="Menlo-Regular"/>
              </a:rPr>
              <a:t>.</a:t>
            </a:r>
            <a:r>
              <a:rPr lang="en-US" sz="1440" dirty="0" err="1">
                <a:solidFill>
                  <a:srgbClr val="262626"/>
                </a:solidFill>
                <a:latin typeface="Menlo-Regular"/>
              </a:rPr>
              <a:t>filter</a:t>
            </a:r>
            <a:r>
              <a:rPr lang="en-US" sz="1440" dirty="0">
                <a:solidFill>
                  <a:srgbClr val="535353"/>
                </a:solidFill>
                <a:latin typeface="Menlo-Regular"/>
              </a:rPr>
              <a:t>(lambda </a:t>
            </a:r>
            <a:r>
              <a:rPr lang="en-US" sz="1440" dirty="0">
                <a:solidFill>
                  <a:srgbClr val="262626"/>
                </a:solidFill>
                <a:latin typeface="Menlo-Regular"/>
              </a:rPr>
              <a:t>line: </a:t>
            </a:r>
            <a:r>
              <a:rPr lang="en-US" sz="1440" dirty="0">
                <a:solidFill>
                  <a:srgbClr val="325B8E"/>
                </a:solidFill>
                <a:latin typeface="Menlo-Regular"/>
              </a:rPr>
              <a:t>"Spark” in </a:t>
            </a:r>
            <a:r>
              <a:rPr lang="en-US" sz="1440" dirty="0">
                <a:solidFill>
                  <a:srgbClr val="262626"/>
                </a:solidFill>
                <a:latin typeface="Menlo-Regular"/>
              </a:rPr>
              <a:t>line</a:t>
            </a:r>
            <a:r>
              <a:rPr lang="en-US" sz="1440" dirty="0">
                <a:solidFill>
                  <a:srgbClr val="535353"/>
                </a:solidFill>
                <a:latin typeface="Menlo-Regular"/>
              </a:rPr>
              <a:t>)</a:t>
            </a:r>
            <a:endParaRPr lang="en-US" sz="1440" dirty="0">
              <a:solidFill>
                <a:srgbClr val="262626"/>
              </a:solidFill>
              <a:latin typeface="Menlo-Regula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45767" y="4017315"/>
            <a:ext cx="3611315" cy="1440394"/>
          </a:xfrm>
          <a:prstGeom prst="rect">
            <a:avLst/>
          </a:prstGeom>
          <a:solidFill>
            <a:schemeClr val="bg1"/>
          </a:solidFill>
          <a:ln w="6350" cmpd="sng"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64592" bIns="164592" rtlCol="0">
            <a:spAutoFit/>
          </a:bodyPr>
          <a:lstStyle/>
          <a:p>
            <a:r>
              <a:rPr lang="en-US" sz="1440" dirty="0" err="1">
                <a:solidFill>
                  <a:srgbClr val="262626"/>
                </a:solidFill>
                <a:latin typeface="Menlo-Regular"/>
              </a:rPr>
              <a:t>linesWithSpark</a:t>
            </a:r>
            <a:r>
              <a:rPr lang="en-US" sz="1440" dirty="0" err="1">
                <a:solidFill>
                  <a:srgbClr val="535353"/>
                </a:solidFill>
                <a:latin typeface="Menlo-Regular"/>
              </a:rPr>
              <a:t>.</a:t>
            </a:r>
            <a:r>
              <a:rPr lang="en-US" sz="1440" dirty="0" err="1">
                <a:solidFill>
                  <a:srgbClr val="262626"/>
                </a:solidFill>
                <a:latin typeface="Menlo-Regular"/>
              </a:rPr>
              <a:t>count</a:t>
            </a:r>
            <a:r>
              <a:rPr lang="en-US" sz="1440" dirty="0">
                <a:solidFill>
                  <a:srgbClr val="535353"/>
                </a:solidFill>
                <a:latin typeface="Menlo-Regular"/>
              </a:rPr>
              <a:t>()</a:t>
            </a:r>
            <a:endParaRPr lang="en-US" sz="1440" dirty="0">
              <a:solidFill>
                <a:srgbClr val="262626"/>
              </a:solidFill>
              <a:latin typeface="Menlo-Regular"/>
            </a:endParaRPr>
          </a:p>
          <a:p>
            <a:r>
              <a:rPr lang="en-US" sz="1440" dirty="0">
                <a:solidFill>
                  <a:srgbClr val="35915D"/>
                </a:solidFill>
                <a:latin typeface="Menlo-Regular"/>
              </a:rPr>
              <a:t>74</a:t>
            </a:r>
            <a:endParaRPr lang="en-US" sz="1440" dirty="0">
              <a:solidFill>
                <a:srgbClr val="262626"/>
              </a:solidFill>
              <a:latin typeface="Menlo-Regular"/>
            </a:endParaRPr>
          </a:p>
          <a:p>
            <a:endParaRPr lang="en-US" sz="1440" dirty="0">
              <a:solidFill>
                <a:srgbClr val="262626"/>
              </a:solidFill>
              <a:latin typeface="Menlo-Regular"/>
            </a:endParaRPr>
          </a:p>
          <a:p>
            <a:r>
              <a:rPr lang="en-US" sz="1440" dirty="0" err="1">
                <a:solidFill>
                  <a:srgbClr val="262626"/>
                </a:solidFill>
                <a:latin typeface="Menlo-Regular"/>
              </a:rPr>
              <a:t>linesWithSpark</a:t>
            </a:r>
            <a:r>
              <a:rPr lang="en-US" sz="1440" dirty="0" err="1">
                <a:solidFill>
                  <a:srgbClr val="535353"/>
                </a:solidFill>
                <a:latin typeface="Menlo-Regular"/>
              </a:rPr>
              <a:t>.</a:t>
            </a:r>
            <a:r>
              <a:rPr lang="en-US" sz="1440" dirty="0" err="1">
                <a:solidFill>
                  <a:srgbClr val="262626"/>
                </a:solidFill>
                <a:latin typeface="Menlo-Regular"/>
              </a:rPr>
              <a:t>first</a:t>
            </a:r>
            <a:r>
              <a:rPr lang="en-US" sz="1440" dirty="0">
                <a:solidFill>
                  <a:srgbClr val="535353"/>
                </a:solidFill>
                <a:latin typeface="Menlo-Regular"/>
              </a:rPr>
              <a:t>()</a:t>
            </a:r>
            <a:endParaRPr lang="en-US" sz="1440" dirty="0">
              <a:solidFill>
                <a:srgbClr val="262626"/>
              </a:solidFill>
              <a:latin typeface="Menlo-Regular"/>
            </a:endParaRPr>
          </a:p>
          <a:p>
            <a:r>
              <a:rPr lang="en-US" sz="1440" b="1" dirty="0">
                <a:solidFill>
                  <a:srgbClr val="0D5F18"/>
                </a:solidFill>
                <a:latin typeface="Menlo-Bold"/>
              </a:rPr>
              <a:t>#</a:t>
            </a:r>
            <a:r>
              <a:rPr lang="en-US" sz="1440" dirty="0">
                <a:solidFill>
                  <a:srgbClr val="262626"/>
                </a:solidFill>
                <a:latin typeface="Menlo-Regular"/>
              </a:rPr>
              <a:t> </a:t>
            </a:r>
            <a:r>
              <a:rPr lang="en-US" sz="1440" b="1" dirty="0">
                <a:solidFill>
                  <a:srgbClr val="1370A6"/>
                </a:solidFill>
                <a:latin typeface="Menlo-Bold"/>
              </a:rPr>
              <a:t>Apache</a:t>
            </a:r>
            <a:r>
              <a:rPr lang="en-US" sz="1440" dirty="0">
                <a:solidFill>
                  <a:srgbClr val="262626"/>
                </a:solidFill>
                <a:latin typeface="Menlo-Regular"/>
              </a:rPr>
              <a:t> </a:t>
            </a:r>
            <a:r>
              <a:rPr lang="en-US" sz="1440" b="1" dirty="0">
                <a:solidFill>
                  <a:srgbClr val="1370A6"/>
                </a:solidFill>
                <a:latin typeface="Menlo-Bold"/>
              </a:rPr>
              <a:t>Spark</a:t>
            </a:r>
            <a:endParaRPr lang="en-US" sz="1680" dirty="0">
              <a:solidFill>
                <a:srgbClr val="262626"/>
              </a:solidFill>
              <a:latin typeface="Menlo-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6562" y="1354665"/>
            <a:ext cx="4547198" cy="553998"/>
          </a:xfrm>
          <a:prstGeom prst="rect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64592" bIns="164592" rtlCol="0">
            <a:spAutoFit/>
          </a:bodyPr>
          <a:lstStyle/>
          <a:p>
            <a:r>
              <a:rPr lang="en-US" sz="1440" dirty="0" err="1">
                <a:solidFill>
                  <a:srgbClr val="262626"/>
                </a:solidFill>
                <a:latin typeface="Menlo-Regular"/>
              </a:rPr>
              <a:t>textFile</a:t>
            </a:r>
            <a:r>
              <a:rPr lang="en-US" sz="1440" dirty="0">
                <a:solidFill>
                  <a:srgbClr val="262626"/>
                </a:solidFill>
                <a:latin typeface="Menlo-Regular"/>
              </a:rPr>
              <a:t> </a:t>
            </a:r>
            <a:r>
              <a:rPr lang="en-US" sz="1440" b="1" dirty="0">
                <a:solidFill>
                  <a:srgbClr val="0D5F18"/>
                </a:solidFill>
                <a:latin typeface="Menlo-Bold"/>
              </a:rPr>
              <a:t>=</a:t>
            </a:r>
            <a:r>
              <a:rPr lang="en-US" sz="1440" dirty="0">
                <a:solidFill>
                  <a:srgbClr val="262626"/>
                </a:solidFill>
                <a:latin typeface="Menlo-Regular"/>
              </a:rPr>
              <a:t> </a:t>
            </a:r>
            <a:r>
              <a:rPr lang="en-US" sz="1440" dirty="0" err="1">
                <a:solidFill>
                  <a:srgbClr val="262626"/>
                </a:solidFill>
                <a:latin typeface="Menlo-Regular"/>
              </a:rPr>
              <a:t>sc.textFile</a:t>
            </a:r>
            <a:r>
              <a:rPr lang="en-US" sz="1440" dirty="0">
                <a:solidFill>
                  <a:srgbClr val="535353"/>
                </a:solidFill>
                <a:latin typeface="Menlo-Regular"/>
              </a:rPr>
              <a:t>(</a:t>
            </a:r>
            <a:r>
              <a:rPr lang="en-US" sz="1440" dirty="0">
                <a:solidFill>
                  <a:srgbClr val="325B8E"/>
                </a:solidFill>
                <a:latin typeface="Menlo-Regular"/>
              </a:rPr>
              <a:t>”</a:t>
            </a:r>
            <a:r>
              <a:rPr lang="en-US" sz="1440" dirty="0" err="1">
                <a:solidFill>
                  <a:srgbClr val="325B8E"/>
                </a:solidFill>
                <a:latin typeface="Menlo-Regular"/>
              </a:rPr>
              <a:t>SomeFile.txt</a:t>
            </a:r>
            <a:r>
              <a:rPr lang="en-US" sz="1440" dirty="0">
                <a:solidFill>
                  <a:srgbClr val="325B8E"/>
                </a:solidFill>
                <a:latin typeface="Menlo-Regular"/>
              </a:rPr>
              <a:t>”</a:t>
            </a:r>
            <a:r>
              <a:rPr lang="en-US" sz="1440" dirty="0">
                <a:solidFill>
                  <a:srgbClr val="535353"/>
                </a:solidFill>
                <a:latin typeface="Menlo-Regular"/>
              </a:rPr>
              <a:t>)</a:t>
            </a:r>
            <a:endParaRPr lang="en-US" sz="1440" dirty="0">
              <a:solidFill>
                <a:srgbClr val="262626"/>
              </a:solidFill>
              <a:latin typeface="Menlo-Regula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6450225" y="1961933"/>
            <a:ext cx="618670" cy="5792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955" y="2141492"/>
            <a:ext cx="1648045" cy="16480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23" grpId="0" animBg="1"/>
      <p:bldP spid="27" grpId="0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77304"/>
            <a:ext cx="9875520" cy="1143000"/>
          </a:xfrm>
        </p:spPr>
        <p:txBody>
          <a:bodyPr>
            <a:normAutofit/>
          </a:bodyPr>
          <a:lstStyle/>
          <a:p>
            <a:r>
              <a:rPr lang="en-US" sz="6840" dirty="0"/>
              <a:t>Example: </a:t>
            </a:r>
            <a:r>
              <a:rPr lang="en-US" sz="6840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0" y="1227984"/>
            <a:ext cx="9875520" cy="13716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360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3686" y="2736442"/>
            <a:ext cx="9256118" cy="139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20"/>
              </a:spcBef>
            </a:pPr>
            <a:r>
              <a:rPr lang="en-US" sz="1680" dirty="0">
                <a:latin typeface="Lucida Console"/>
                <a:cs typeface="Lucida Console"/>
              </a:rPr>
              <a:t>lines = </a:t>
            </a:r>
            <a:r>
              <a:rPr lang="en-US" sz="1680" dirty="0" err="1">
                <a:latin typeface="Lucida Console"/>
                <a:cs typeface="Lucida Console"/>
              </a:rPr>
              <a:t>spark.textFile(</a:t>
            </a:r>
            <a:r>
              <a:rPr lang="en-US" sz="1680" dirty="0" err="1">
                <a:solidFill>
                  <a:srgbClr val="000090"/>
                </a:solidFill>
                <a:latin typeface="Lucida Console"/>
                <a:cs typeface="Lucida Console"/>
              </a:rPr>
              <a:t>“hdfs</a:t>
            </a:r>
            <a:r>
              <a:rPr lang="en-US" sz="1680" dirty="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680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720"/>
              </a:spcBef>
            </a:pPr>
            <a:r>
              <a:rPr lang="en-US" sz="1680" dirty="0">
                <a:latin typeface="Lucida Console"/>
                <a:cs typeface="Lucida Console"/>
              </a:rPr>
              <a:t>errors = </a:t>
            </a:r>
            <a:r>
              <a:rPr lang="en-US" sz="1680" dirty="0" err="1">
                <a:latin typeface="Lucida Console"/>
                <a:cs typeface="Lucida Console"/>
              </a:rPr>
              <a:t>lines.</a:t>
            </a:r>
            <a:r>
              <a:rPr lang="en-US" sz="168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80" dirty="0">
                <a:latin typeface="Lucida Console"/>
                <a:cs typeface="Lucida Console"/>
              </a:rPr>
              <a:t>(</a:t>
            </a:r>
            <a:r>
              <a:rPr lang="en-US" sz="1680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680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680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680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720"/>
              </a:spcBef>
            </a:pPr>
            <a:r>
              <a:rPr lang="en-US" sz="1680" dirty="0">
                <a:latin typeface="Lucida Console"/>
                <a:cs typeface="Lucida Console"/>
              </a:rPr>
              <a:t>messages = </a:t>
            </a:r>
            <a:r>
              <a:rPr lang="en-US" sz="1680" dirty="0" err="1">
                <a:latin typeface="Lucida Console"/>
                <a:cs typeface="Lucida Console"/>
              </a:rPr>
              <a:t>errors.</a:t>
            </a:r>
            <a:r>
              <a:rPr lang="en-US" sz="1680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680" dirty="0">
                <a:latin typeface="Lucida Console"/>
                <a:cs typeface="Lucida Console"/>
              </a:rPr>
              <a:t>(</a:t>
            </a:r>
            <a:r>
              <a:rPr lang="en-US" sz="1680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680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680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680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720"/>
              </a:spcBef>
            </a:pPr>
            <a:r>
              <a:rPr lang="en-US" sz="1680" dirty="0" err="1">
                <a:latin typeface="Lucida Console"/>
                <a:cs typeface="Lucida Console"/>
              </a:rPr>
              <a:t>messages.</a:t>
            </a:r>
            <a:r>
              <a:rPr lang="en-US" sz="1680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680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7613196" y="2775892"/>
            <a:ext cx="3685308" cy="385144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10047205" y="3377594"/>
            <a:ext cx="949273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05889" y="5427576"/>
            <a:ext cx="983672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90782" y="6089255"/>
            <a:ext cx="968138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3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8098106" y="3074921"/>
            <a:ext cx="1892531" cy="2375746"/>
            <a:chOff x="6019801" y="3042352"/>
            <a:chExt cx="1577109" cy="2375746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518519" y="3042352"/>
              <a:ext cx="1078391" cy="600181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415567" y="3665623"/>
              <a:ext cx="1142135" cy="1097665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5341447" y="4343977"/>
              <a:ext cx="1752475" cy="395767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640906" y="2740102"/>
            <a:ext cx="3433158" cy="3075342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60" dirty="0"/>
                <a:t>Driver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303688" y="4555151"/>
            <a:ext cx="766339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1680" dirty="0" err="1">
                <a:latin typeface="Lucida Console"/>
                <a:cs typeface="Lucida Console"/>
              </a:rPr>
              <a:t>messages.</a:t>
            </a:r>
            <a:r>
              <a:rPr lang="en-US" sz="168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80" dirty="0">
                <a:latin typeface="Lucida Console"/>
                <a:cs typeface="Lucida Console"/>
              </a:rPr>
              <a:t>(</a:t>
            </a:r>
            <a:r>
              <a:rPr lang="en-US" sz="1680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680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680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680" dirty="0">
                <a:latin typeface="Lucida Console"/>
                <a:cs typeface="Lucida Console"/>
              </a:rPr>
              <a:t>).</a:t>
            </a:r>
            <a:r>
              <a:rPr lang="en-US" sz="1680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680" dirty="0">
                <a:latin typeface="Lucida Console"/>
                <a:cs typeface="Lucida Console"/>
              </a:rPr>
              <a:t>()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7398913" y="4455401"/>
            <a:ext cx="1570182" cy="404554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800000">
            <a:off x="8965406" y="3872587"/>
            <a:ext cx="1149923" cy="90516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 flipV="1">
            <a:off x="8871187" y="2974345"/>
            <a:ext cx="1091741" cy="49414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03687" y="4879141"/>
            <a:ext cx="766339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1680" dirty="0" err="1">
                <a:latin typeface="Lucida Console"/>
                <a:cs typeface="Lucida Console"/>
              </a:rPr>
              <a:t>messages.</a:t>
            </a:r>
            <a:r>
              <a:rPr lang="en-US" sz="168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80" dirty="0">
                <a:latin typeface="Lucida Console"/>
                <a:cs typeface="Lucida Console"/>
              </a:rPr>
              <a:t>(</a:t>
            </a:r>
            <a:r>
              <a:rPr lang="en-US" sz="1680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680" dirty="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680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680" dirty="0">
                <a:latin typeface="Lucida Console"/>
                <a:cs typeface="Lucida Console"/>
              </a:rPr>
              <a:t>).</a:t>
            </a:r>
            <a:r>
              <a:rPr lang="en-US" sz="1680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680" dirty="0">
                <a:latin typeface="Lucida Console"/>
                <a:cs typeface="Lucida Console"/>
              </a:rPr>
              <a:t>()</a:t>
            </a:r>
            <a:endParaRPr lang="en-US" sz="1680" dirty="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03687" y="5256644"/>
            <a:ext cx="766339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1680" dirty="0">
                <a:latin typeface="Lucida Console"/>
                <a:cs typeface="Lucida Console"/>
              </a:rPr>
              <a:t>. . 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271722" y="3275414"/>
            <a:ext cx="753732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cs typeface="Avenir Light"/>
              </a:rPr>
              <a:t>tasks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848323" y="2775768"/>
            <a:ext cx="91884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cs typeface="Avenir Light"/>
              </a:rPr>
              <a:t>results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08274" y="2482514"/>
            <a:ext cx="932688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Cache 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30688" y="4555833"/>
            <a:ext cx="932688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Cache 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08420" y="5194298"/>
            <a:ext cx="932688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Cache 3</a:t>
            </a:r>
          </a:p>
        </p:txBody>
      </p:sp>
      <p:sp>
        <p:nvSpPr>
          <p:cNvPr id="70" name="Rectangular Callout 69"/>
          <p:cNvSpPr/>
          <p:nvPr/>
        </p:nvSpPr>
        <p:spPr>
          <a:xfrm>
            <a:off x="2439455" y="2317814"/>
            <a:ext cx="1508141" cy="311728"/>
          </a:xfrm>
          <a:prstGeom prst="wedgeRectCallout">
            <a:avLst>
              <a:gd name="adj1" fmla="val -77687"/>
              <a:gd name="adj2" fmla="val 131385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rgbClr val="FF6600"/>
                </a:solidFill>
              </a:rPr>
              <a:t>Base RDD</a:t>
            </a:r>
          </a:p>
        </p:txBody>
      </p:sp>
      <p:sp>
        <p:nvSpPr>
          <p:cNvPr id="71" name="Rectangular Callout 70"/>
          <p:cNvSpPr/>
          <p:nvPr/>
        </p:nvSpPr>
        <p:spPr>
          <a:xfrm>
            <a:off x="2761017" y="2355005"/>
            <a:ext cx="2373158" cy="311728"/>
          </a:xfrm>
          <a:prstGeom prst="wedgeRectCallout">
            <a:avLst>
              <a:gd name="adj1" fmla="val -77221"/>
              <a:gd name="adj2" fmla="val 213974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rgbClr val="FF6600"/>
                </a:solidFill>
              </a:rPr>
              <a:t>Transformed RDD</a:t>
            </a:r>
          </a:p>
        </p:txBody>
      </p:sp>
      <p:sp>
        <p:nvSpPr>
          <p:cNvPr id="73" name="Rectangular Callout 72"/>
          <p:cNvSpPr/>
          <p:nvPr/>
        </p:nvSpPr>
        <p:spPr>
          <a:xfrm>
            <a:off x="7786098" y="4419615"/>
            <a:ext cx="1303133" cy="311728"/>
          </a:xfrm>
          <a:prstGeom prst="wedgeRectCallout">
            <a:avLst>
              <a:gd name="adj1" fmla="val -77556"/>
              <a:gd name="adj2" fmla="val 52132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rgbClr val="FF6600"/>
                </a:solidFill>
              </a:rPr>
              <a:t>Action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84673" y="5461070"/>
            <a:ext cx="4387447" cy="119975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6600"/>
                </a:solidFill>
              </a:rPr>
              <a:t>Full-text search of Wikipedia</a:t>
            </a:r>
          </a:p>
          <a:p>
            <a:pPr marL="342900" indent="-342900">
              <a:buFont typeface="Arial"/>
              <a:buChar char="•"/>
            </a:pPr>
            <a:r>
              <a:rPr lang="en-US" sz="2160" dirty="0">
                <a:solidFill>
                  <a:srgbClr val="FF6600"/>
                </a:solidFill>
              </a:rPr>
              <a:t>60GB on 20 EC2 machine</a:t>
            </a:r>
          </a:p>
          <a:p>
            <a:pPr marL="342900" indent="-342900">
              <a:buFont typeface="Arial"/>
              <a:buChar char="•"/>
            </a:pPr>
            <a:r>
              <a:rPr lang="en-US" sz="2160" dirty="0">
                <a:solidFill>
                  <a:srgbClr val="FF6600"/>
                </a:solidFill>
              </a:rPr>
              <a:t>0.5 sec vs. 20s for on-disk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43" grpId="0" build="allAtOnce"/>
      <p:bldP spid="61" grpId="0" build="allAtOnce"/>
      <p:bldP spid="62" grpId="0" build="allAtOnce"/>
      <p:bldP spid="63" grpId="0"/>
      <p:bldP spid="63" grpId="1"/>
      <p:bldP spid="63" grpId="2"/>
      <p:bldP spid="64" grpId="0"/>
      <p:bldP spid="64" grpId="1"/>
      <p:bldP spid="64" grpId="2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70" grpId="0" animBg="1"/>
      <p:bldP spid="70" grpId="1" animBg="1"/>
      <p:bldP spid="71" grpId="0" animBg="1"/>
      <p:bldP spid="71" grpId="1" animBg="1"/>
      <p:bldP spid="73" grpId="0" animBg="1"/>
      <p:bldP spid="73" grpId="1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158240" y="304800"/>
            <a:ext cx="9875520" cy="1143000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Fault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0" y="1541832"/>
            <a:ext cx="9966960" cy="4167910"/>
          </a:xfrm>
        </p:spPr>
        <p:txBody>
          <a:bodyPr>
            <a:normAutofit/>
          </a:bodyPr>
          <a:lstStyle/>
          <a:p>
            <a:pPr>
              <a:spcBef>
                <a:spcPts val="2160"/>
              </a:spcBef>
              <a:defRPr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RDDs track </a:t>
            </a:r>
            <a:r>
              <a:rPr lang="en-US" b="1" i="1" dirty="0" smtClean="0">
                <a:ea typeface="ＭＳ Ｐゴシック" charset="-128"/>
                <a:cs typeface="ＭＳ Ｐゴシック" charset="-128"/>
              </a:rPr>
              <a:t>lineage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information that can be used to efficiently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recompute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lost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6176" y="2637280"/>
            <a:ext cx="929609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40" dirty="0" err="1">
                <a:latin typeface="Lucida Console"/>
                <a:cs typeface="Lucida Console"/>
              </a:rPr>
              <a:t>msgs</a:t>
            </a:r>
            <a:r>
              <a:rPr lang="en-US" sz="2040" dirty="0">
                <a:latin typeface="Lucida Console"/>
                <a:cs typeface="Lucida Console"/>
              </a:rPr>
              <a:t> = </a:t>
            </a:r>
            <a:r>
              <a:rPr lang="en-US" sz="2040" dirty="0" err="1">
                <a:latin typeface="Lucida Console"/>
                <a:cs typeface="Lucida Console"/>
              </a:rPr>
              <a:t>textFile.</a:t>
            </a:r>
            <a:r>
              <a:rPr lang="en-US" sz="204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2040" dirty="0">
                <a:latin typeface="Lucida Console"/>
                <a:cs typeface="Lucida Console"/>
              </a:rPr>
              <a:t>(</a:t>
            </a:r>
            <a:r>
              <a:rPr lang="en-US" sz="2040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2040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2040" dirty="0">
                <a:solidFill>
                  <a:srgbClr val="FF0080"/>
                </a:solidFill>
                <a:latin typeface="Lucida Console"/>
                <a:cs typeface="Lucida Console"/>
              </a:rPr>
              <a:t>(“ERROR</a:t>
            </a:r>
            <a:r>
              <a:rPr lang="en-US" sz="2040" dirty="0" smtClean="0">
                <a:solidFill>
                  <a:srgbClr val="FF0080"/>
                </a:solidFill>
                <a:latin typeface="Lucida Console"/>
                <a:cs typeface="Lucida Console"/>
              </a:rPr>
              <a:t>”)</a:t>
            </a:r>
            <a:r>
              <a:rPr lang="en-US" sz="2040" dirty="0" smtClean="0">
                <a:latin typeface="Lucida Console"/>
                <a:cs typeface="Lucida Console"/>
              </a:rPr>
              <a:t>)  \</a:t>
            </a:r>
            <a:endParaRPr lang="en-US" sz="2040" dirty="0">
              <a:latin typeface="Lucida Console"/>
              <a:cs typeface="Lucida Console"/>
            </a:endParaRPr>
          </a:p>
          <a:p>
            <a:r>
              <a:rPr lang="en-US" sz="2040" dirty="0">
                <a:latin typeface="Lucida Console"/>
                <a:cs typeface="Lucida Console"/>
              </a:rPr>
              <a:t>               .</a:t>
            </a:r>
            <a:r>
              <a:rPr lang="en-US" sz="2040" dirty="0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2040" dirty="0">
                <a:latin typeface="Lucida Console"/>
                <a:cs typeface="Lucida Console"/>
              </a:rPr>
              <a:t>(</a:t>
            </a:r>
            <a:r>
              <a:rPr lang="en-US" sz="2040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2040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2040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2040" dirty="0">
                <a:latin typeface="Lucida Console"/>
                <a:cs typeface="Lucida Console"/>
              </a:rPr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22085" y="4376630"/>
            <a:ext cx="2015842" cy="6223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520" dirty="0"/>
              <a:t>HDFS File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07163" y="4376630"/>
            <a:ext cx="2015842" cy="6223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520" dirty="0"/>
              <a:t>Filtered RDD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92239" y="4376630"/>
            <a:ext cx="2015842" cy="6223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520" dirty="0"/>
              <a:t>Mapped RDD</a:t>
            </a:r>
          </a:p>
        </p:txBody>
      </p:sp>
      <p:cxnSp>
        <p:nvCxnSpPr>
          <p:cNvPr id="21" name="Straight Arrow Connector 20"/>
          <p:cNvCxnSpPr>
            <a:stCxn id="10" idx="3"/>
            <a:endCxn id="11" idx="1"/>
          </p:cNvCxnSpPr>
          <p:nvPr/>
        </p:nvCxnSpPr>
        <p:spPr>
          <a:xfrm>
            <a:off x="3637927" y="4687786"/>
            <a:ext cx="13692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7023007" y="4687786"/>
            <a:ext cx="136923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62370" y="4799521"/>
            <a:ext cx="2964273" cy="84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20" i="1" dirty="0">
                <a:latin typeface="Corbel"/>
                <a:cs typeface="Corbel"/>
              </a:rPr>
              <a:t>filter</a:t>
            </a:r>
            <a:r>
              <a:rPr lang="en-US" sz="2400" dirty="0">
                <a:latin typeface="Corbel"/>
                <a:cs typeface="Corbel"/>
              </a:rPr>
              <a:t/>
            </a:r>
            <a:br>
              <a:rPr lang="en-US" sz="2400" dirty="0">
                <a:latin typeface="Corbel"/>
                <a:cs typeface="Corbel"/>
              </a:rPr>
            </a:br>
            <a:r>
              <a:rPr lang="en-US" sz="2400" dirty="0">
                <a:latin typeface="Corbel"/>
                <a:cs typeface="Corbel"/>
              </a:rPr>
              <a:t>(</a:t>
            </a:r>
            <a:r>
              <a:rPr lang="en-US" sz="2400" dirty="0" err="1">
                <a:latin typeface="Corbel"/>
                <a:cs typeface="Corbel"/>
              </a:rPr>
              <a:t>func</a:t>
            </a:r>
            <a:r>
              <a:rPr lang="en-US" sz="2400" dirty="0">
                <a:latin typeface="Corbel"/>
                <a:cs typeface="Corbel"/>
              </a:rPr>
              <a:t> = </a:t>
            </a:r>
            <a:r>
              <a:rPr lang="en-US" sz="2400" dirty="0" err="1">
                <a:latin typeface="Corbel"/>
                <a:cs typeface="Corbel"/>
              </a:rPr>
              <a:t>startsWith</a:t>
            </a:r>
            <a:r>
              <a:rPr lang="en-US" sz="2400" dirty="0">
                <a:latin typeface="Corbel"/>
                <a:cs typeface="Corbel"/>
              </a:rPr>
              <a:t>(…))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31725" y="4799521"/>
            <a:ext cx="2173992" cy="84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20" i="1" dirty="0">
                <a:latin typeface="Corbel"/>
                <a:cs typeface="Corbel"/>
              </a:rPr>
              <a:t>map</a:t>
            </a:r>
            <a:r>
              <a:rPr lang="en-US" sz="2400" dirty="0">
                <a:latin typeface="Corbel"/>
                <a:cs typeface="Corbel"/>
              </a:rPr>
              <a:t/>
            </a:r>
            <a:br>
              <a:rPr lang="en-US" sz="2400" dirty="0">
                <a:latin typeface="Corbel"/>
                <a:cs typeface="Corbel"/>
              </a:rPr>
            </a:br>
            <a:r>
              <a:rPr lang="en-US" sz="2400" dirty="0">
                <a:latin typeface="Corbel"/>
                <a:cs typeface="Corbel"/>
              </a:rPr>
              <a:t>(</a:t>
            </a:r>
            <a:r>
              <a:rPr lang="en-US" sz="2400" dirty="0" err="1">
                <a:latin typeface="Corbel"/>
                <a:cs typeface="Corbel"/>
              </a:rPr>
              <a:t>func</a:t>
            </a:r>
            <a:r>
              <a:rPr lang="en-US" sz="2400" dirty="0">
                <a:latin typeface="Corbel"/>
                <a:cs typeface="Corbel"/>
              </a:rPr>
              <a:t> = split(...))</a:t>
            </a:r>
          </a:p>
        </p:txBody>
      </p:sp>
    </p:spTree>
    <p:extLst>
      <p:ext uri="{BB962C8B-B14F-4D97-AF65-F5344CB8AC3E}">
        <p14:creationId xmlns:p14="http://schemas.microsoft.com/office/powerpoint/2010/main" val="27987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Support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half" idx="2"/>
          </p:nvPr>
        </p:nvSpPr>
        <p:spPr>
          <a:xfrm>
            <a:off x="178983" y="1134808"/>
            <a:ext cx="6145133" cy="1163846"/>
          </a:xfr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numCol="1">
            <a:noAutofit/>
          </a:bodyPr>
          <a:lstStyle/>
          <a:p>
            <a:pPr>
              <a:lnSpc>
                <a:spcPct val="100000"/>
              </a:lnSpc>
              <a:spcBef>
                <a:spcPts val="1440"/>
              </a:spcBef>
            </a:pPr>
            <a:r>
              <a:rPr lang="en-US" b="1" dirty="0" smtClean="0">
                <a:solidFill>
                  <a:srgbClr val="FF6600"/>
                </a:solidFill>
              </a:rPr>
              <a:t>  Python</a:t>
            </a:r>
            <a:endParaRPr lang="en-US" sz="1680" dirty="0">
              <a:solidFill>
                <a:srgbClr val="008000"/>
              </a:solidFill>
              <a:latin typeface="Lucida Console"/>
              <a:cs typeface="Lucida Console"/>
            </a:endParaRPr>
          </a:p>
          <a:p>
            <a:pPr>
              <a:lnSpc>
                <a:spcPct val="80000"/>
              </a:lnSpc>
              <a:spcBef>
                <a:spcPts val="1440"/>
              </a:spcBef>
            </a:pPr>
            <a:r>
              <a:rPr lang="en-US" sz="1680" dirty="0">
                <a:latin typeface="Lucida Console"/>
                <a:cs typeface="Lucida Console"/>
              </a:rPr>
              <a:t>lines = </a:t>
            </a:r>
            <a:r>
              <a:rPr lang="en-US" sz="1680" dirty="0" err="1">
                <a:latin typeface="Lucida Console"/>
                <a:cs typeface="Lucida Console"/>
              </a:rPr>
              <a:t>sc.textFile</a:t>
            </a:r>
            <a:r>
              <a:rPr lang="en-US" sz="1680" dirty="0">
                <a:latin typeface="Lucida Console"/>
                <a:cs typeface="Lucida Console"/>
              </a:rPr>
              <a:t>(...)</a:t>
            </a:r>
            <a:br>
              <a:rPr lang="en-US" sz="1680" dirty="0">
                <a:latin typeface="Lucida Console"/>
                <a:cs typeface="Lucida Console"/>
              </a:rPr>
            </a:br>
            <a:r>
              <a:rPr lang="en-US" sz="1680" dirty="0" err="1">
                <a:latin typeface="Lucida Console"/>
                <a:cs typeface="Lucida Console"/>
              </a:rPr>
              <a:t>lines.</a:t>
            </a:r>
            <a:r>
              <a:rPr lang="en-US" sz="168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80" dirty="0">
                <a:latin typeface="Lucida Console"/>
                <a:cs typeface="Lucida Console"/>
              </a:rPr>
              <a:t>(</a:t>
            </a:r>
            <a:r>
              <a:rPr lang="en-US" sz="1680" dirty="0">
                <a:solidFill>
                  <a:srgbClr val="FF0080"/>
                </a:solidFill>
                <a:latin typeface="Lucida Console"/>
                <a:cs typeface="Lucida Console"/>
              </a:rPr>
              <a:t>lambda s: “ERROR” in s</a:t>
            </a:r>
            <a:r>
              <a:rPr lang="en-US" sz="1680" dirty="0">
                <a:latin typeface="Lucida Console"/>
                <a:cs typeface="Lucida Console"/>
              </a:rPr>
              <a:t>).</a:t>
            </a:r>
            <a:r>
              <a:rPr lang="en-US" sz="1680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680" dirty="0">
                <a:latin typeface="Lucida Console"/>
                <a:cs typeface="Lucida Console"/>
              </a:rPr>
              <a:t>()</a:t>
            </a:r>
            <a:endParaRPr lang="en-US" sz="1680" b="1" dirty="0">
              <a:solidFill>
                <a:srgbClr val="FF6600"/>
              </a:solidFill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75743" y="2526383"/>
            <a:ext cx="6148374" cy="1258584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109728" tIns="54864" rIns="109728" bIns="54864" numCol="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440"/>
              </a:spcBef>
              <a:buNone/>
            </a:pPr>
            <a:r>
              <a:rPr lang="en-US" sz="2000" b="1" dirty="0" err="1">
                <a:solidFill>
                  <a:srgbClr val="FF6600"/>
                </a:solidFill>
              </a:rPr>
              <a:t>Scala</a:t>
            </a:r>
            <a:endParaRPr lang="en-US" sz="2000" dirty="0">
              <a:solidFill>
                <a:srgbClr val="008000"/>
              </a:solidFill>
              <a:latin typeface="Lucida Console"/>
              <a:cs typeface="Lucida Console"/>
            </a:endParaRPr>
          </a:p>
          <a:p>
            <a:pPr marL="0" indent="0">
              <a:lnSpc>
                <a:spcPct val="80000"/>
              </a:lnSpc>
              <a:spcBef>
                <a:spcPts val="1440"/>
              </a:spcBef>
              <a:buNone/>
            </a:pPr>
            <a:r>
              <a:rPr lang="en-US" sz="1680" b="1" dirty="0" err="1">
                <a:latin typeface="Lucida Console"/>
                <a:cs typeface="Lucida Console"/>
              </a:rPr>
              <a:t>val</a:t>
            </a:r>
            <a:r>
              <a:rPr lang="en-US" sz="1680" dirty="0">
                <a:latin typeface="Lucida Console"/>
                <a:cs typeface="Lucida Console"/>
              </a:rPr>
              <a:t> lines = </a:t>
            </a:r>
            <a:r>
              <a:rPr lang="en-US" sz="1680" dirty="0" err="1">
                <a:latin typeface="Lucida Console"/>
                <a:cs typeface="Lucida Console"/>
              </a:rPr>
              <a:t>sc.textFile</a:t>
            </a:r>
            <a:r>
              <a:rPr lang="en-US" sz="1680" dirty="0">
                <a:latin typeface="Lucida Console"/>
                <a:cs typeface="Lucida Console"/>
              </a:rPr>
              <a:t>(...)</a:t>
            </a:r>
            <a:br>
              <a:rPr lang="en-US" sz="1680" dirty="0">
                <a:latin typeface="Lucida Console"/>
                <a:cs typeface="Lucida Console"/>
              </a:rPr>
            </a:br>
            <a:r>
              <a:rPr lang="en-US" sz="1680" dirty="0" err="1">
                <a:latin typeface="Lucida Console"/>
                <a:cs typeface="Lucida Console"/>
              </a:rPr>
              <a:t>lines.</a:t>
            </a:r>
            <a:r>
              <a:rPr lang="en-US" sz="168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80" dirty="0">
                <a:latin typeface="Lucida Console"/>
                <a:cs typeface="Lucida Console"/>
              </a:rPr>
              <a:t>(</a:t>
            </a:r>
            <a:r>
              <a:rPr lang="en-US" sz="1680" dirty="0">
                <a:solidFill>
                  <a:srgbClr val="FF0080"/>
                </a:solidFill>
                <a:latin typeface="Lucida Console"/>
                <a:cs typeface="Lucida Console"/>
              </a:rPr>
              <a:t>x =&gt; </a:t>
            </a:r>
            <a:r>
              <a:rPr lang="en-US" sz="1680" dirty="0" err="1">
                <a:solidFill>
                  <a:srgbClr val="FF0080"/>
                </a:solidFill>
                <a:latin typeface="Lucida Console"/>
                <a:cs typeface="Lucida Console"/>
              </a:rPr>
              <a:t>x.contains</a:t>
            </a:r>
            <a:r>
              <a:rPr lang="en-US" sz="1680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680" dirty="0">
                <a:latin typeface="Lucida Console"/>
                <a:cs typeface="Lucida Console"/>
              </a:rPr>
              <a:t>).</a:t>
            </a:r>
            <a:r>
              <a:rPr lang="en-US" sz="1680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680" dirty="0">
                <a:latin typeface="Lucida Console"/>
                <a:cs typeface="Lucida Console"/>
              </a:rPr>
              <a:t>()</a:t>
            </a:r>
            <a:endParaRPr lang="en-US" sz="1680" b="1" dirty="0">
              <a:solidFill>
                <a:srgbClr val="FF6600"/>
              </a:solidFill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175733" y="3998384"/>
            <a:ext cx="6148384" cy="217687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109728" tIns="54864" rIns="109728" bIns="54864" numCol="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440"/>
              </a:spcBef>
              <a:buNone/>
            </a:pPr>
            <a:r>
              <a:rPr lang="en-US" sz="2000" b="1" dirty="0">
                <a:solidFill>
                  <a:srgbClr val="FF6600"/>
                </a:solidFill>
              </a:rPr>
              <a:t>Java</a:t>
            </a:r>
          </a:p>
          <a:p>
            <a:pPr marL="0" indent="0">
              <a:lnSpc>
                <a:spcPct val="80000"/>
              </a:lnSpc>
              <a:spcBef>
                <a:spcPts val="1440"/>
              </a:spcBef>
              <a:buNone/>
            </a:pPr>
            <a:r>
              <a:rPr lang="en-US" sz="1680" dirty="0" err="1">
                <a:latin typeface="Lucida Console"/>
                <a:cs typeface="Lucida Console"/>
              </a:rPr>
              <a:t>JavaRDD</a:t>
            </a:r>
            <a:r>
              <a:rPr lang="en-US" sz="1680" dirty="0">
                <a:latin typeface="Lucida Console"/>
                <a:cs typeface="Lucida Console"/>
              </a:rPr>
              <a:t>&lt;String&gt; lines = </a:t>
            </a:r>
            <a:r>
              <a:rPr lang="en-US" sz="1680" dirty="0" err="1">
                <a:latin typeface="Lucida Console"/>
                <a:cs typeface="Lucida Console"/>
              </a:rPr>
              <a:t>sc.textFile</a:t>
            </a:r>
            <a:r>
              <a:rPr lang="en-US" sz="1680" dirty="0">
                <a:latin typeface="Lucida Console"/>
                <a:cs typeface="Lucida Console"/>
              </a:rPr>
              <a:t>(...);</a:t>
            </a:r>
            <a:br>
              <a:rPr lang="en-US" sz="1680" dirty="0">
                <a:latin typeface="Lucida Console"/>
                <a:cs typeface="Lucida Console"/>
              </a:rPr>
            </a:br>
            <a:r>
              <a:rPr lang="en-US" sz="1680" dirty="0" err="1">
                <a:latin typeface="Lucida Console"/>
                <a:cs typeface="Lucida Console"/>
              </a:rPr>
              <a:t>lines.</a:t>
            </a:r>
            <a:r>
              <a:rPr lang="en-US" sz="168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80" dirty="0">
                <a:latin typeface="Lucida Console"/>
                <a:cs typeface="Lucida Console"/>
              </a:rPr>
              <a:t>(</a:t>
            </a:r>
            <a:r>
              <a:rPr lang="en-US" sz="1680" b="1" dirty="0">
                <a:latin typeface="Lucida Console"/>
                <a:cs typeface="Lucida Console"/>
              </a:rPr>
              <a:t>new</a:t>
            </a:r>
            <a:r>
              <a:rPr lang="en-US" sz="1680" dirty="0">
                <a:latin typeface="Lucida Console"/>
                <a:cs typeface="Lucida Console"/>
              </a:rPr>
              <a:t> Function&lt;String, Boolean&gt;() {</a:t>
            </a:r>
            <a:br>
              <a:rPr lang="en-US" sz="1680" dirty="0">
                <a:latin typeface="Lucida Console"/>
                <a:cs typeface="Lucida Console"/>
              </a:rPr>
            </a:br>
            <a:r>
              <a:rPr lang="en-US" sz="1680" dirty="0">
                <a:latin typeface="Lucida Console"/>
                <a:cs typeface="Lucida Console"/>
              </a:rPr>
              <a:t>  Boolean call(String s) {</a:t>
            </a:r>
            <a:br>
              <a:rPr lang="en-US" sz="1680" dirty="0">
                <a:latin typeface="Lucida Console"/>
                <a:cs typeface="Lucida Console"/>
              </a:rPr>
            </a:br>
            <a:r>
              <a:rPr lang="en-US" sz="1680" dirty="0">
                <a:latin typeface="Lucida Console"/>
                <a:cs typeface="Lucida Console"/>
              </a:rPr>
              <a:t>    </a:t>
            </a:r>
            <a:r>
              <a:rPr lang="en-US" sz="1680" b="1" dirty="0">
                <a:latin typeface="Lucida Console"/>
                <a:cs typeface="Lucida Console"/>
              </a:rPr>
              <a:t>return</a:t>
            </a:r>
            <a:r>
              <a:rPr lang="en-US" sz="1680" dirty="0">
                <a:latin typeface="Lucida Console"/>
                <a:cs typeface="Lucida Console"/>
              </a:rPr>
              <a:t> </a:t>
            </a:r>
            <a:r>
              <a:rPr lang="en-US" sz="1680" dirty="0" err="1">
                <a:latin typeface="Lucida Console"/>
                <a:cs typeface="Lucida Console"/>
              </a:rPr>
              <a:t>s.contains</a:t>
            </a:r>
            <a:r>
              <a:rPr lang="en-US" sz="1680" dirty="0">
                <a:latin typeface="Lucida Console"/>
                <a:cs typeface="Lucida Console"/>
              </a:rPr>
              <a:t>(</a:t>
            </a:r>
            <a:r>
              <a:rPr lang="en-US" sz="1680" dirty="0">
                <a:solidFill>
                  <a:srgbClr val="000090"/>
                </a:solidFill>
                <a:latin typeface="Lucida Console"/>
                <a:cs typeface="Lucida Console"/>
              </a:rPr>
              <a:t>“error”</a:t>
            </a:r>
            <a:r>
              <a:rPr lang="en-US" sz="1680" dirty="0">
                <a:latin typeface="Lucida Console"/>
                <a:cs typeface="Lucida Console"/>
              </a:rPr>
              <a:t>);</a:t>
            </a:r>
            <a:br>
              <a:rPr lang="en-US" sz="1680" dirty="0">
                <a:latin typeface="Lucida Console"/>
                <a:cs typeface="Lucida Console"/>
              </a:rPr>
            </a:br>
            <a:r>
              <a:rPr lang="en-US" sz="1680" dirty="0">
                <a:latin typeface="Lucida Console"/>
                <a:cs typeface="Lucida Console"/>
              </a:rPr>
              <a:t>  }</a:t>
            </a:r>
            <a:br>
              <a:rPr lang="en-US" sz="1680" dirty="0">
                <a:latin typeface="Lucida Console"/>
                <a:cs typeface="Lucida Console"/>
              </a:rPr>
            </a:br>
            <a:r>
              <a:rPr lang="en-US" sz="1680" dirty="0">
                <a:latin typeface="Lucida Console"/>
                <a:cs typeface="Lucida Console"/>
              </a:rPr>
              <a:t>}).</a:t>
            </a:r>
            <a:r>
              <a:rPr lang="en-US" sz="1680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680" dirty="0">
                <a:latin typeface="Lucida Console"/>
                <a:cs typeface="Lucida Console"/>
              </a:rPr>
              <a:t>();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715762"/>
              </p:ext>
            </p:extLst>
          </p:nvPr>
        </p:nvGraphicFramePr>
        <p:xfrm>
          <a:off x="6403811" y="1134808"/>
          <a:ext cx="5701598" cy="2778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218171"/>
                <a:gridCol w="800100"/>
                <a:gridCol w="955963"/>
                <a:gridCol w="727364"/>
              </a:tblGrid>
              <a:tr h="4631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</a:tr>
              <a:tr h="463160">
                <a:tc>
                  <a:txBody>
                    <a:bodyPr/>
                    <a:lstStyle/>
                    <a:p>
                      <a:r>
                        <a:rPr lang="en-US" dirty="0" smtClean="0"/>
                        <a:t>Standalone Programs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463160">
                <a:tc>
                  <a:txBody>
                    <a:bodyPr/>
                    <a:lstStyle/>
                    <a:p>
                      <a:r>
                        <a:rPr lang="en-US" dirty="0" smtClean="0"/>
                        <a:t>Interactive Shell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160">
                <a:tc>
                  <a:txBody>
                    <a:bodyPr/>
                    <a:lstStyle/>
                    <a:p>
                      <a:r>
                        <a:rPr lang="en-US" dirty="0" smtClean="0"/>
                        <a:t>Full performances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463160">
                <a:tc>
                  <a:txBody>
                    <a:bodyPr/>
                    <a:lstStyle/>
                    <a:p>
                      <a:r>
                        <a:rPr lang="en-US" dirty="0" smtClean="0"/>
                        <a:t>Up-to-date 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160">
                <a:tc>
                  <a:txBody>
                    <a:bodyPr/>
                    <a:lstStyle/>
                    <a:p>
                      <a:r>
                        <a:rPr lang="en-US" dirty="0" smtClean="0"/>
                        <a:t>Up-to-date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7242463" y="4551218"/>
            <a:ext cx="4353791" cy="105758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3200" dirty="0" smtClean="0"/>
              <a:t>Conclusion Scala is the best choice!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260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Fastest Way to Learn Spark</a:t>
            </a:r>
          </a:p>
          <a:p>
            <a:r>
              <a:rPr lang="en-US" dirty="0" smtClean="0"/>
              <a:t>Available in Python and </a:t>
            </a:r>
            <a:r>
              <a:rPr lang="en-US" dirty="0" err="1" smtClean="0"/>
              <a:t>Scala</a:t>
            </a:r>
            <a:endParaRPr lang="en-US" dirty="0" smtClean="0"/>
          </a:p>
          <a:p>
            <a:r>
              <a:rPr lang="en-US" dirty="0" smtClean="0"/>
              <a:t>Runs as an application on an existing Spark Cluster…</a:t>
            </a:r>
          </a:p>
          <a:p>
            <a:r>
              <a:rPr lang="en-US" dirty="0" smtClean="0"/>
              <a:t>OR Can run locally</a:t>
            </a:r>
          </a:p>
          <a:p>
            <a:endParaRPr lang="en-US" dirty="0"/>
          </a:p>
          <a:p>
            <a:r>
              <a:rPr lang="en-US" dirty="0" err="1" smtClean="0"/>
              <a:t>IPython</a:t>
            </a:r>
            <a:r>
              <a:rPr lang="en-US" dirty="0" smtClean="0"/>
              <a:t> notebook (</a:t>
            </a:r>
            <a:r>
              <a:rPr lang="en-US" dirty="0" err="1" smtClean="0"/>
              <a:t>Jupyter</a:t>
            </a:r>
            <a:r>
              <a:rPr lang="en-US" dirty="0" smtClean="0"/>
              <a:t>) is supported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4" y="3633235"/>
            <a:ext cx="5404057" cy="30536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35</a:t>
            </a:fld>
            <a:endParaRPr lang="en-GB" noProof="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494" y="2168295"/>
            <a:ext cx="6922816" cy="451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16981"/>
            <a:ext cx="9875520" cy="1143000"/>
          </a:xfrm>
        </p:spPr>
        <p:txBody>
          <a:bodyPr/>
          <a:lstStyle/>
          <a:p>
            <a:r>
              <a:rPr lang="en-US" dirty="0" smtClean="0"/>
              <a:t>Administrative GUIs</a:t>
            </a:r>
            <a:endParaRPr lang="en-US" dirty="0"/>
          </a:p>
        </p:txBody>
      </p:sp>
      <p:sp>
        <p:nvSpPr>
          <p:cNvPr id="3" name="Shape 280"/>
          <p:cNvSpPr/>
          <p:nvPr/>
        </p:nvSpPr>
        <p:spPr>
          <a:xfrm>
            <a:off x="1165531" y="1784780"/>
            <a:ext cx="9084518" cy="454769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sp>
      <p:sp>
        <p:nvSpPr>
          <p:cNvPr id="5" name="Shape 327"/>
          <p:cNvSpPr/>
          <p:nvPr/>
        </p:nvSpPr>
        <p:spPr>
          <a:xfrm>
            <a:off x="4328980" y="2240237"/>
            <a:ext cx="8986704" cy="4547694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10472"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sp>
      <p:sp>
        <p:nvSpPr>
          <p:cNvPr id="6" name="TextBox 5"/>
          <p:cNvSpPr txBox="1"/>
          <p:nvPr/>
        </p:nvSpPr>
        <p:spPr>
          <a:xfrm>
            <a:off x="1165531" y="1196183"/>
            <a:ext cx="83399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60" b="1" dirty="0">
                <a:solidFill>
                  <a:srgbClr val="FF6600"/>
                </a:solidFill>
              </a:rPr>
              <a:t>http://&lt;Standalone Master&gt;:8080 (by default)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5462" y="6008415"/>
            <a:ext cx="2229421" cy="359094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16" name="Elbow Connector 15"/>
          <p:cNvCxnSpPr>
            <a:stCxn id="8" idx="0"/>
          </p:cNvCxnSpPr>
          <p:nvPr/>
        </p:nvCxnSpPr>
        <p:spPr>
          <a:xfrm rot="5400000" flipH="1" flipV="1">
            <a:off x="2055438" y="2847030"/>
            <a:ext cx="3316118" cy="3006650"/>
          </a:xfrm>
          <a:prstGeom prst="bentConnector3">
            <a:avLst>
              <a:gd name="adj1" fmla="val 84864"/>
            </a:avLst>
          </a:prstGeom>
          <a:ln w="381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50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SparkContext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575" y="1039092"/>
            <a:ext cx="10489175" cy="5161708"/>
          </a:xfrm>
        </p:spPr>
        <p:txBody>
          <a:bodyPr/>
          <a:lstStyle/>
          <a:p>
            <a:r>
              <a:rPr lang="en-US" dirty="0"/>
              <a:t>Main entry point to Spark </a:t>
            </a:r>
            <a:r>
              <a:rPr lang="en-US" dirty="0" smtClean="0"/>
              <a:t>functionality. A </a:t>
            </a:r>
            <a:r>
              <a:rPr lang="en-US" dirty="0" err="1"/>
              <a:t>SparkContext</a:t>
            </a:r>
            <a:r>
              <a:rPr lang="en-US" dirty="0"/>
              <a:t> represents the connection to a Spark cluster, and can be used to create RDD and broadcast variables on that cluster.</a:t>
            </a:r>
          </a:p>
          <a:p>
            <a:endParaRPr lang="en-US" sz="2800" dirty="0" smtClean="0">
              <a:solidFill>
                <a:srgbClr val="FF6600"/>
              </a:solidFill>
              <a:latin typeface="Lucida Console"/>
              <a:cs typeface="Lucida Console"/>
            </a:endParaRPr>
          </a:p>
          <a:p>
            <a:pPr lvl="0"/>
            <a:r>
              <a:rPr lang="en-US" dirty="0">
                <a:solidFill>
                  <a:srgbClr val="333333"/>
                </a:solidFill>
              </a:rPr>
              <a:t>Available in shell as variable </a:t>
            </a:r>
            <a:r>
              <a:rPr lang="en-US" sz="2800" dirty="0" err="1" smtClean="0">
                <a:solidFill>
                  <a:srgbClr val="FF6600"/>
                </a:solidFill>
                <a:latin typeface="Lucida Console"/>
                <a:cs typeface="Lucida Console"/>
              </a:rPr>
              <a:t>sc</a:t>
            </a:r>
            <a:endParaRPr lang="en-US" sz="2800" dirty="0" smtClean="0">
              <a:solidFill>
                <a:srgbClr val="FF6600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cs typeface="Lucida Console"/>
              </a:rPr>
              <a:t>In </a:t>
            </a:r>
            <a:r>
              <a:rPr lang="en-US" dirty="0">
                <a:cs typeface="Lucida Console"/>
              </a:rPr>
              <a:t>standalone programs, you’d make your </a:t>
            </a:r>
            <a:r>
              <a:rPr lang="en-US" dirty="0" smtClean="0">
                <a:cs typeface="Lucida Console"/>
              </a:rPr>
              <a:t>own:</a:t>
            </a:r>
            <a:endParaRPr lang="en-US" dirty="0">
              <a:cs typeface="Lucida Console"/>
            </a:endParaRPr>
          </a:p>
          <a:p>
            <a:endParaRPr lang="en-US" dirty="0">
              <a:cs typeface="Lucida Console"/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pyspark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SparkContext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sc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SparkContext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'local'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'App Name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endParaRPr lang="en-US" b="1" dirty="0" smtClean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r>
              <a:rPr lang="en-US" dirty="0"/>
              <a:t>The first argument is mode</a:t>
            </a:r>
            <a:r>
              <a:rPr lang="en-US" dirty="0" smtClean="0"/>
              <a:t>: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‘</a:t>
            </a:r>
            <a:r>
              <a:rPr lang="en-US" b="1" dirty="0" smtClean="0"/>
              <a:t>local</a:t>
            </a:r>
            <a:r>
              <a:rPr lang="en-US" dirty="0"/>
              <a:t>’: Run Spark locally with one worker thread (i.e. no parallelism at all). 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/>
              <a:t>‘</a:t>
            </a:r>
            <a:r>
              <a:rPr lang="en-US" b="1" dirty="0"/>
              <a:t>local[K]</a:t>
            </a:r>
            <a:r>
              <a:rPr lang="en-US" dirty="0"/>
              <a:t>’: Run Spark locally with K worker threads (ideally, set this to the number of cores on your </a:t>
            </a:r>
            <a:r>
              <a:rPr lang="en-US" dirty="0" smtClean="0"/>
              <a:t>machine: ‘local[*]’)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‘</a:t>
            </a:r>
            <a:r>
              <a:rPr lang="en-US" b="1" dirty="0" smtClean="0"/>
              <a:t>yarn-client</a:t>
            </a:r>
            <a:r>
              <a:rPr lang="en-US" dirty="0"/>
              <a:t>’: </a:t>
            </a:r>
            <a:r>
              <a:rPr lang="en-US" dirty="0" smtClean="0"/>
              <a:t>The Spark </a:t>
            </a:r>
            <a:r>
              <a:rPr lang="en-US" u="sng" dirty="0" smtClean="0"/>
              <a:t>driver </a:t>
            </a:r>
            <a:r>
              <a:rPr lang="en-US" u="sng" dirty="0"/>
              <a:t>runs in the client process</a:t>
            </a:r>
            <a:r>
              <a:rPr lang="en-US" dirty="0"/>
              <a:t>, and the application master is only used for requesting resources from YARN.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‘</a:t>
            </a:r>
            <a:r>
              <a:rPr lang="en-US" b="1" dirty="0" smtClean="0"/>
              <a:t>yarn-cluster</a:t>
            </a:r>
            <a:r>
              <a:rPr lang="en-US" dirty="0" smtClean="0"/>
              <a:t>’: The Spark </a:t>
            </a:r>
            <a:r>
              <a:rPr lang="en-US" u="sng" dirty="0" smtClean="0"/>
              <a:t>driver </a:t>
            </a:r>
            <a:r>
              <a:rPr lang="en-US" u="sng" dirty="0"/>
              <a:t>runs inside an application master</a:t>
            </a:r>
            <a:r>
              <a:rPr lang="en-US" dirty="0"/>
              <a:t> process which is managed by YARN on the </a:t>
            </a:r>
            <a:r>
              <a:rPr lang="en-US" dirty="0" smtClean="0"/>
              <a:t>cluster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You need to </a:t>
            </a:r>
            <a:r>
              <a:rPr lang="en-US" dirty="0"/>
              <a:t>set </a:t>
            </a:r>
            <a:r>
              <a:rPr lang="en-US" dirty="0" smtClean="0"/>
              <a:t>HADOOP_CONF_DIR</a:t>
            </a:r>
            <a:r>
              <a:rPr lang="en-US" dirty="0"/>
              <a:t>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export HADOOP_CONF_DIR=/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3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Spark with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IPYTHON_OPTS="notebook" /home/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scollot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/spark/bin/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pyspark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--master local[8] --jars "/home/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scollot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/spark/lib/spark-csv_2.11-1.2.0.jar,/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home/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scollot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/spark/lib/commons-csv-1.2.jar“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#export PATH=/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/lib64/qt-3.3/bin:/bin:/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/bin:/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/local/bin:/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/local/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:/export/home/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scollot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/bin:/export/home/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scollot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/bin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:/BIGDATA/opt/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iaa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/anaconda2/bin</a:t>
            </a:r>
          </a:p>
          <a:p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export PYSPARK_PYTHON=/BIGDATA/opt/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/anaconda2/bin/python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66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port forwarding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39</a:t>
            </a:fld>
            <a:endParaRPr lang="en-GB" noProof="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63" y="1109959"/>
            <a:ext cx="5230091" cy="5023640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 to forward: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Your </a:t>
            </a:r>
            <a:r>
              <a:rPr lang="en-US" dirty="0" err="1" smtClean="0"/>
              <a:t>Ipython</a:t>
            </a:r>
            <a:r>
              <a:rPr lang="en-US" dirty="0" smtClean="0"/>
              <a:t> port (default 8888)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8080 and 4040 for Spark GUI in local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4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Introduction to Python				45 minutes</a:t>
            </a:r>
          </a:p>
          <a:p>
            <a:r>
              <a:rPr lang="en-GB" dirty="0" smtClean="0"/>
              <a:t>Reminder of Git					15 minutes</a:t>
            </a:r>
          </a:p>
          <a:p>
            <a:r>
              <a:rPr lang="en-GB" dirty="0" smtClean="0"/>
              <a:t>Introduction to Spark				40 minutes</a:t>
            </a:r>
          </a:p>
          <a:p>
            <a:pPr lvl="3"/>
            <a:r>
              <a:rPr lang="en-GB" dirty="0" smtClean="0"/>
              <a:t>RDD, Operations</a:t>
            </a:r>
          </a:p>
          <a:p>
            <a:r>
              <a:rPr lang="en-GB" dirty="0" smtClean="0"/>
              <a:t>Spark SQL and Hive					30 minutes</a:t>
            </a:r>
          </a:p>
          <a:p>
            <a:r>
              <a:rPr lang="en-GB" dirty="0" smtClean="0"/>
              <a:t>Spark features construction				45 minutes</a:t>
            </a:r>
          </a:p>
          <a:p>
            <a:r>
              <a:rPr lang="en-GB" dirty="0" smtClean="0"/>
              <a:t>Spark </a:t>
            </a:r>
            <a:r>
              <a:rPr lang="en-GB" dirty="0" err="1" smtClean="0"/>
              <a:t>MLlib</a:t>
            </a:r>
            <a:r>
              <a:rPr lang="en-GB" dirty="0" smtClean="0"/>
              <a:t>						45 minutes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					Total		220 min / 4h30		38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39" y="1793380"/>
            <a:ext cx="10224894" cy="4221162"/>
          </a:xfrm>
        </p:spPr>
        <p:txBody>
          <a:bodyPr>
            <a:normAutofit/>
          </a:bodyPr>
          <a:lstStyle/>
          <a:p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Turn a Python collection into an RDD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sc.parallelize</a:t>
            </a:r>
            <a:r>
              <a:rPr lang="en-US" sz="2520" dirty="0">
                <a:latin typeface="Lucida Console"/>
                <a:cs typeface="Lucida Console"/>
              </a:rPr>
              <a:t>([1, 2, 3])</a:t>
            </a:r>
          </a:p>
          <a:p>
            <a:pPr>
              <a:buFont typeface="Lucida Grande"/>
              <a:buChar char="&gt;"/>
            </a:pPr>
            <a:endParaRPr lang="en-US" sz="2520" dirty="0">
              <a:latin typeface="Lucida Console"/>
              <a:cs typeface="Lucida Console"/>
            </a:endParaRPr>
          </a:p>
          <a:p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Load text file from local FS, HDFS, or S3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sc.textFile</a:t>
            </a:r>
            <a:r>
              <a:rPr lang="en-US" sz="2520" dirty="0">
                <a:latin typeface="Lucida Console"/>
                <a:cs typeface="Lucida Console"/>
              </a:rPr>
              <a:t>(</a:t>
            </a:r>
            <a:r>
              <a:rPr lang="en-US" sz="2520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2520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2520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2520" dirty="0">
                <a:latin typeface="Lucida Console"/>
                <a:cs typeface="Lucida Console"/>
              </a:rPr>
              <a:t>)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sc.textFile</a:t>
            </a:r>
            <a:r>
              <a:rPr lang="en-US" sz="2520" dirty="0">
                <a:latin typeface="Lucida Console"/>
                <a:cs typeface="Lucida Console"/>
              </a:rPr>
              <a:t>(</a:t>
            </a:r>
            <a:r>
              <a:rPr lang="en-US" sz="2520" dirty="0">
                <a:solidFill>
                  <a:srgbClr val="000090"/>
                </a:solidFill>
                <a:latin typeface="Lucida Console"/>
                <a:cs typeface="Lucida Console"/>
              </a:rPr>
              <a:t>“directory/*.txt”</a:t>
            </a:r>
            <a:r>
              <a:rPr lang="en-US" sz="2520" dirty="0">
                <a:latin typeface="Lucida Console"/>
                <a:cs typeface="Lucida Console"/>
              </a:rPr>
              <a:t>)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sc.textFile</a:t>
            </a:r>
            <a:r>
              <a:rPr lang="en-US" sz="2520" dirty="0">
                <a:latin typeface="Lucida Console"/>
                <a:cs typeface="Lucida Console"/>
              </a:rPr>
              <a:t>(</a:t>
            </a:r>
            <a:r>
              <a:rPr lang="en-US" sz="2520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2520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2520" dirty="0">
                <a:solidFill>
                  <a:srgbClr val="000090"/>
                </a:solidFill>
                <a:latin typeface="Lucida Console"/>
                <a:cs typeface="Lucida Console"/>
              </a:rPr>
              <a:t>://namenode:9000/path/file”</a:t>
            </a:r>
            <a:r>
              <a:rPr lang="en-US" sz="2520" dirty="0">
                <a:latin typeface="Lucida Console"/>
                <a:cs typeface="Lucida Console"/>
              </a:rPr>
              <a:t>)</a:t>
            </a:r>
          </a:p>
          <a:p>
            <a:pPr>
              <a:buFont typeface="Lucida Grande"/>
              <a:buChar char="&gt;"/>
            </a:pPr>
            <a:endParaRPr lang="en-US" sz="2520" dirty="0">
              <a:latin typeface="Lucida Console"/>
              <a:cs typeface="Lucida Console"/>
            </a:endParaRPr>
          </a:p>
          <a:p>
            <a:endParaRPr lang="en-US" sz="2520" dirty="0">
              <a:latin typeface="Lucida Console"/>
              <a:cs typeface="Lucida Console"/>
            </a:endParaRPr>
          </a:p>
          <a:p>
            <a:pPr>
              <a:buFont typeface="Lucida Grande"/>
              <a:buChar char="&gt;"/>
            </a:pPr>
            <a:endParaRPr lang="en-US" sz="2520" dirty="0"/>
          </a:p>
        </p:txBody>
      </p:sp>
    </p:spTree>
    <p:extLst>
      <p:ext uri="{BB962C8B-B14F-4D97-AF65-F5344CB8AC3E}">
        <p14:creationId xmlns:p14="http://schemas.microsoft.com/office/powerpoint/2010/main" val="182951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ular Callout 3"/>
          <p:cNvSpPr/>
          <p:nvPr/>
        </p:nvSpPr>
        <p:spPr>
          <a:xfrm>
            <a:off x="6983780" y="673345"/>
            <a:ext cx="3556628" cy="735490"/>
          </a:xfrm>
          <a:prstGeom prst="wedgeRectCallout">
            <a:avLst>
              <a:gd name="adj1" fmla="val -71984"/>
              <a:gd name="adj2" fmla="val 207692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l</a:t>
            </a:r>
            <a:r>
              <a:rPr lang="en-US" sz="2000" dirty="0" smtClean="0">
                <a:solidFill>
                  <a:srgbClr val="FF6600"/>
                </a:solidFill>
              </a:rPr>
              <a:t>ambda </a:t>
            </a:r>
            <a:r>
              <a:rPr lang="en-US" sz="2000" dirty="0">
                <a:solidFill>
                  <a:srgbClr val="FF6600"/>
                </a:solidFill>
              </a:rPr>
              <a:t>== anonymous functions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132" y="1594070"/>
            <a:ext cx="10745068" cy="4578131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nums</a:t>
            </a:r>
            <a:r>
              <a:rPr lang="en-US" sz="2520" dirty="0">
                <a:latin typeface="Lucida Console"/>
                <a:cs typeface="Lucida Console"/>
              </a:rPr>
              <a:t> = </a:t>
            </a:r>
            <a:r>
              <a:rPr lang="en-US" sz="2520" dirty="0" err="1">
                <a:latin typeface="Lucida Console"/>
                <a:cs typeface="Lucida Console"/>
              </a:rPr>
              <a:t>sc.parallelize</a:t>
            </a:r>
            <a:r>
              <a:rPr lang="en-US" sz="2520" dirty="0">
                <a:latin typeface="Lucida Console"/>
                <a:cs typeface="Lucida Console"/>
              </a:rPr>
              <a:t>([1, 2, 3])</a:t>
            </a:r>
            <a:br>
              <a:rPr lang="en-US" sz="2520" dirty="0">
                <a:latin typeface="Lucida Console"/>
                <a:cs typeface="Lucida Console"/>
              </a:rPr>
            </a:br>
            <a:endParaRPr lang="en-US" sz="2520" dirty="0">
              <a:latin typeface="Lucida Console"/>
              <a:cs typeface="Lucida Console"/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Pass each element through a function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>
                <a:latin typeface="Lucida Console"/>
                <a:cs typeface="Lucida Console"/>
              </a:rPr>
              <a:t>squares = </a:t>
            </a:r>
            <a:r>
              <a:rPr lang="en-US" sz="2520" dirty="0" err="1">
                <a:latin typeface="Lucida Console"/>
                <a:cs typeface="Lucida Console"/>
              </a:rPr>
              <a:t>nums.</a:t>
            </a:r>
            <a:r>
              <a:rPr lang="en-US" sz="2520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2520" dirty="0">
                <a:latin typeface="Lucida Console"/>
                <a:cs typeface="Lucida Console"/>
              </a:rPr>
              <a:t>(</a:t>
            </a:r>
            <a:r>
              <a:rPr lang="en-US" sz="2520" dirty="0">
                <a:solidFill>
                  <a:srgbClr val="FF0080"/>
                </a:solidFill>
                <a:latin typeface="Lucida Console"/>
                <a:cs typeface="Lucida Console"/>
              </a:rPr>
              <a:t>lambda x: x*x</a:t>
            </a:r>
            <a:r>
              <a:rPr lang="en-US" sz="2520" dirty="0">
                <a:latin typeface="Lucida Console"/>
                <a:cs typeface="Lucida Console"/>
              </a:rPr>
              <a:t>)   </a:t>
            </a: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// {1, 4, 9}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2520" dirty="0">
              <a:latin typeface="Lucida Console"/>
              <a:cs typeface="Lucida Console"/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Keep elements passing a predicate</a:t>
            </a:r>
            <a:endParaRPr lang="en-US" sz="2520" dirty="0">
              <a:latin typeface="Lucida Console"/>
              <a:cs typeface="Lucida Console"/>
            </a:endParaRP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>
                <a:latin typeface="Lucida Console"/>
                <a:cs typeface="Lucida Console"/>
              </a:rPr>
              <a:t>even = </a:t>
            </a:r>
            <a:r>
              <a:rPr lang="en-US" sz="2520" dirty="0" err="1">
                <a:latin typeface="Lucida Console"/>
                <a:cs typeface="Lucida Console"/>
              </a:rPr>
              <a:t>squares.</a:t>
            </a:r>
            <a:r>
              <a:rPr lang="en-US" sz="252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2520" dirty="0">
                <a:latin typeface="Lucida Console"/>
                <a:cs typeface="Lucida Console"/>
              </a:rPr>
              <a:t>(</a:t>
            </a:r>
            <a:r>
              <a:rPr lang="en-US" sz="2520" dirty="0">
                <a:solidFill>
                  <a:srgbClr val="FF0080"/>
                </a:solidFill>
                <a:latin typeface="Lucida Console"/>
                <a:cs typeface="Lucida Console"/>
              </a:rPr>
              <a:t>lambda x: x % 2 == 0</a:t>
            </a:r>
            <a:r>
              <a:rPr lang="en-US" sz="2520" dirty="0">
                <a:latin typeface="Lucida Console"/>
                <a:cs typeface="Lucida Console"/>
              </a:rPr>
              <a:t>) </a:t>
            </a: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// {4}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252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Map each element to zero or more others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nums.</a:t>
            </a:r>
            <a:r>
              <a:rPr lang="en-US" sz="2520" dirty="0" err="1">
                <a:solidFill>
                  <a:srgbClr val="3366FF"/>
                </a:solidFill>
                <a:latin typeface="Lucida Console"/>
                <a:cs typeface="Lucida Console"/>
              </a:rPr>
              <a:t>flatMap</a:t>
            </a:r>
            <a:r>
              <a:rPr lang="en-US" sz="2520" dirty="0">
                <a:latin typeface="Lucida Console"/>
                <a:cs typeface="Lucida Console"/>
              </a:rPr>
              <a:t>(</a:t>
            </a:r>
            <a:r>
              <a:rPr lang="en-US" sz="2520" dirty="0">
                <a:solidFill>
                  <a:srgbClr val="FF0080"/>
                </a:solidFill>
                <a:latin typeface="Lucida Console"/>
                <a:cs typeface="Lucida Console"/>
              </a:rPr>
              <a:t>lambda x: =&gt; range(x)</a:t>
            </a:r>
            <a:r>
              <a:rPr lang="en-US" sz="2520" dirty="0">
                <a:latin typeface="Lucida Console"/>
                <a:cs typeface="Lucida Console"/>
              </a:rPr>
              <a:t>)</a:t>
            </a:r>
          </a:p>
          <a:p>
            <a:pPr lvl="1"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040" dirty="0">
                <a:solidFill>
                  <a:srgbClr val="008040"/>
                </a:solidFill>
                <a:latin typeface="Lucida Console"/>
                <a:cs typeface="Lucida Console"/>
              </a:rPr>
              <a:t># =&gt; {0, 0, 1, 0, 1, 2}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7456939" y="5273234"/>
            <a:ext cx="3556628" cy="735490"/>
          </a:xfrm>
          <a:prstGeom prst="wedgeRectCallout">
            <a:avLst>
              <a:gd name="adj1" fmla="val -43644"/>
              <a:gd name="adj2" fmla="val -132789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Range object (sequence of numbers 0, 1, …, x-1)</a:t>
            </a:r>
          </a:p>
        </p:txBody>
      </p:sp>
    </p:spTree>
    <p:extLst>
      <p:ext uri="{BB962C8B-B14F-4D97-AF65-F5344CB8AC3E}">
        <p14:creationId xmlns:p14="http://schemas.microsoft.com/office/powerpoint/2010/main" val="194662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 animBg="1"/>
      <p:bldP spid="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381000"/>
            <a:ext cx="9875520" cy="1143000"/>
          </a:xfrm>
        </p:spPr>
        <p:txBody>
          <a:bodyPr/>
          <a:lstStyle/>
          <a:p>
            <a:r>
              <a:rPr lang="en-US" dirty="0" smtClean="0"/>
              <a:t>Basic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0" y="1524000"/>
            <a:ext cx="10058400" cy="502744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nums</a:t>
            </a:r>
            <a:r>
              <a:rPr lang="en-US" sz="2520" dirty="0">
                <a:latin typeface="Lucida Console"/>
                <a:cs typeface="Lucida Console"/>
              </a:rPr>
              <a:t> = </a:t>
            </a:r>
            <a:r>
              <a:rPr lang="en-US" sz="2520" dirty="0" err="1">
                <a:latin typeface="Lucida Console"/>
                <a:cs typeface="Lucida Console"/>
              </a:rPr>
              <a:t>sc.parallelize</a:t>
            </a:r>
            <a:r>
              <a:rPr lang="en-US" sz="2520" dirty="0">
                <a:latin typeface="Lucida Console"/>
                <a:cs typeface="Lucida Console"/>
              </a:rPr>
              <a:t>([1, 2, 3])</a:t>
            </a:r>
            <a:br>
              <a:rPr lang="en-US" sz="2520" dirty="0">
                <a:latin typeface="Lucida Console"/>
                <a:cs typeface="Lucida Console"/>
              </a:rPr>
            </a:br>
            <a:endParaRPr lang="en-US" sz="1440" dirty="0">
              <a:latin typeface="Lucida Console"/>
              <a:cs typeface="Lucida Console"/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Retrieve RDD contents as a local collection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nums.</a:t>
            </a:r>
            <a:r>
              <a:rPr lang="en-US" sz="2520" dirty="0" err="1">
                <a:solidFill>
                  <a:srgbClr val="3366FF"/>
                </a:solidFill>
                <a:latin typeface="Lucida Console"/>
                <a:cs typeface="Lucida Console"/>
              </a:rPr>
              <a:t>collect</a:t>
            </a:r>
            <a:r>
              <a:rPr lang="en-US" sz="2520" dirty="0">
                <a:latin typeface="Lucida Console"/>
                <a:cs typeface="Lucida Console"/>
              </a:rPr>
              <a:t>() </a:t>
            </a: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=&gt; [1, 2, 3]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144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Return first K elements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nums.</a:t>
            </a:r>
            <a:r>
              <a:rPr lang="en-US" sz="2520" dirty="0" err="1">
                <a:solidFill>
                  <a:srgbClr val="3366FF"/>
                </a:solidFill>
                <a:latin typeface="Lucida Console"/>
                <a:cs typeface="Lucida Console"/>
              </a:rPr>
              <a:t>take</a:t>
            </a:r>
            <a:r>
              <a:rPr lang="en-US" sz="2520" dirty="0">
                <a:latin typeface="Lucida Console"/>
                <a:cs typeface="Lucida Console"/>
              </a:rPr>
              <a:t>(2)   </a:t>
            </a: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=&gt; [1, 2]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1440" dirty="0">
              <a:latin typeface="Lucida Console"/>
              <a:cs typeface="Lucida Console"/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Count number of elements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nums.</a:t>
            </a:r>
            <a:r>
              <a:rPr lang="en-US" sz="2520" dirty="0" err="1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2520" dirty="0">
                <a:latin typeface="Lucida Console"/>
                <a:cs typeface="Lucida Console"/>
              </a:rPr>
              <a:t>()   </a:t>
            </a: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=&gt; 3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144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Merge elements with an associative function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nums.</a:t>
            </a:r>
            <a:r>
              <a:rPr lang="en-US" sz="2520" dirty="0" err="1">
                <a:solidFill>
                  <a:srgbClr val="3366FF"/>
                </a:solidFill>
                <a:latin typeface="Lucida Console"/>
                <a:cs typeface="Lucida Console"/>
              </a:rPr>
              <a:t>reduce</a:t>
            </a:r>
            <a:r>
              <a:rPr lang="en-US" sz="2520" dirty="0">
                <a:latin typeface="Lucida Console"/>
                <a:cs typeface="Lucida Console"/>
              </a:rPr>
              <a:t>(</a:t>
            </a:r>
            <a:r>
              <a:rPr lang="en-US" sz="2520" dirty="0">
                <a:solidFill>
                  <a:srgbClr val="FF0080"/>
                </a:solidFill>
                <a:latin typeface="Lucida Console"/>
                <a:cs typeface="Lucida Console"/>
              </a:rPr>
              <a:t>lambda x, y: x + y</a:t>
            </a:r>
            <a:r>
              <a:rPr lang="en-US" sz="2520" dirty="0">
                <a:latin typeface="Lucida Console"/>
                <a:cs typeface="Lucida Console"/>
              </a:rPr>
              <a:t>)  </a:t>
            </a: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=&gt; 6</a:t>
            </a:r>
            <a:endParaRPr lang="en-US" sz="144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144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2520" dirty="0">
                <a:solidFill>
                  <a:srgbClr val="008040"/>
                </a:solidFill>
                <a:latin typeface="Lucida Console"/>
                <a:cs typeface="Lucida Console"/>
              </a:rPr>
              <a:t># Write elements to a text file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520" dirty="0" err="1">
                <a:latin typeface="Lucida Console"/>
                <a:cs typeface="Lucida Console"/>
              </a:rPr>
              <a:t>nums.</a:t>
            </a:r>
            <a:r>
              <a:rPr lang="en-US" sz="2520" dirty="0" err="1">
                <a:solidFill>
                  <a:srgbClr val="3366FF"/>
                </a:solidFill>
                <a:latin typeface="Lucida Console"/>
                <a:cs typeface="Lucida Console"/>
              </a:rPr>
              <a:t>saveAsTextFile</a:t>
            </a:r>
            <a:r>
              <a:rPr lang="en-US" sz="2520" dirty="0">
                <a:latin typeface="Lucida Console"/>
                <a:cs typeface="Lucida Console"/>
              </a:rPr>
              <a:t>(</a:t>
            </a:r>
            <a:r>
              <a:rPr lang="en-US" sz="2520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2520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2520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2520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2520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2520" dirty="0">
                <a:latin typeface="Lucida Console"/>
                <a:cs typeface="Lucida Console"/>
              </a:rPr>
              <a:t>)</a:t>
            </a:r>
            <a:endParaRPr lang="en-US" sz="2520" dirty="0">
              <a:solidFill>
                <a:srgbClr val="008040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8734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Key-Value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08" y="1951039"/>
            <a:ext cx="11419609" cy="4221162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280" dirty="0">
                <a:latin typeface="Lucida Console"/>
                <a:cs typeface="Lucida Console"/>
              </a:rPr>
              <a:t>pets = </a:t>
            </a:r>
            <a:r>
              <a:rPr lang="en-US" sz="2280" dirty="0" err="1">
                <a:latin typeface="Lucida Console"/>
                <a:cs typeface="Lucida Console"/>
              </a:rPr>
              <a:t>sc.parallelize</a:t>
            </a:r>
            <a:r>
              <a:rPr lang="en-US" sz="2280" dirty="0" smtClean="0">
                <a:latin typeface="Lucida Console"/>
                <a:cs typeface="Lucida Console"/>
              </a:rPr>
              <a:t>([(</a:t>
            </a:r>
            <a:r>
              <a:rPr lang="en-US" sz="2280" dirty="0" smtClean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2280" dirty="0">
                <a:solidFill>
                  <a:srgbClr val="000090"/>
                </a:solidFill>
                <a:latin typeface="Lucida Console"/>
                <a:cs typeface="Lucida Console"/>
              </a:rPr>
              <a:t>cat”</a:t>
            </a:r>
            <a:r>
              <a:rPr lang="en-US" sz="2280" dirty="0">
                <a:latin typeface="Lucida Console"/>
                <a:cs typeface="Lucida Console"/>
              </a:rPr>
              <a:t>, 1), (</a:t>
            </a:r>
            <a:r>
              <a:rPr lang="en-US" sz="2280" dirty="0">
                <a:solidFill>
                  <a:srgbClr val="000090"/>
                </a:solidFill>
                <a:latin typeface="Lucida Console"/>
                <a:cs typeface="Lucida Console"/>
              </a:rPr>
              <a:t>“dog”</a:t>
            </a:r>
            <a:r>
              <a:rPr lang="en-US" sz="2280" dirty="0">
                <a:latin typeface="Lucida Console"/>
                <a:cs typeface="Lucida Console"/>
              </a:rPr>
              <a:t>, 1), (</a:t>
            </a:r>
            <a:r>
              <a:rPr lang="en-US" sz="2280" dirty="0">
                <a:solidFill>
                  <a:srgbClr val="000090"/>
                </a:solidFill>
                <a:latin typeface="Lucida Console"/>
                <a:cs typeface="Lucida Console"/>
              </a:rPr>
              <a:t>“cat”</a:t>
            </a:r>
            <a:r>
              <a:rPr lang="en-US" sz="2280" dirty="0">
                <a:latin typeface="Lucida Console"/>
                <a:cs typeface="Lucida Console"/>
              </a:rPr>
              <a:t>, 2)])</a:t>
            </a:r>
          </a:p>
          <a:p>
            <a: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280" dirty="0" err="1">
                <a:latin typeface="Lucida Console"/>
                <a:cs typeface="Lucida Console"/>
              </a:rPr>
              <a:t>pets.</a:t>
            </a:r>
            <a:r>
              <a:rPr lang="en-US" sz="2280" dirty="0" err="1">
                <a:solidFill>
                  <a:srgbClr val="3366FF"/>
                </a:solidFill>
                <a:latin typeface="Lucida Console"/>
                <a:cs typeface="Lucida Console"/>
              </a:rPr>
              <a:t>reduceByKey</a:t>
            </a:r>
            <a:r>
              <a:rPr lang="en-US" sz="2280" dirty="0">
                <a:latin typeface="Lucida Console"/>
                <a:cs typeface="Lucida Console"/>
              </a:rPr>
              <a:t>(</a:t>
            </a:r>
            <a:r>
              <a:rPr lang="en-US" sz="2280" dirty="0">
                <a:solidFill>
                  <a:srgbClr val="FF0080"/>
                </a:solidFill>
                <a:latin typeface="Lucida Console"/>
                <a:cs typeface="Lucida Console"/>
              </a:rPr>
              <a:t>lambda x, y: x + y</a:t>
            </a:r>
            <a:r>
              <a:rPr lang="en-US" sz="2280" dirty="0" smtClean="0">
                <a:latin typeface="Lucida Console"/>
                <a:cs typeface="Lucida Console"/>
              </a:rPr>
              <a:t>) </a:t>
            </a:r>
            <a:r>
              <a:rPr lang="en-US" sz="2280" dirty="0" smtClean="0">
                <a:solidFill>
                  <a:srgbClr val="008040"/>
                </a:solidFill>
                <a:latin typeface="Lucida Console"/>
                <a:cs typeface="Lucida Console"/>
              </a:rPr>
              <a:t># </a:t>
            </a:r>
            <a:r>
              <a:rPr lang="en-US" sz="2280" dirty="0">
                <a:solidFill>
                  <a:srgbClr val="008040"/>
                </a:solidFill>
                <a:latin typeface="Lucida Console"/>
                <a:cs typeface="Lucida Console"/>
              </a:rPr>
              <a:t>=&gt; {(cat, 3), (dog, 1)}</a:t>
            </a:r>
          </a:p>
          <a:p>
            <a: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280" dirty="0" err="1">
                <a:latin typeface="Lucida Console"/>
                <a:cs typeface="Lucida Console"/>
              </a:rPr>
              <a:t>pets.</a:t>
            </a:r>
            <a:r>
              <a:rPr lang="en-US" sz="2280" dirty="0" err="1">
                <a:solidFill>
                  <a:srgbClr val="3366FF"/>
                </a:solidFill>
                <a:latin typeface="Lucida Console"/>
                <a:cs typeface="Lucida Console"/>
              </a:rPr>
              <a:t>groupByKey</a:t>
            </a:r>
            <a:r>
              <a:rPr lang="en-US" sz="2280" dirty="0">
                <a:latin typeface="Lucida Console"/>
                <a:cs typeface="Lucida Console"/>
              </a:rPr>
              <a:t>() </a:t>
            </a:r>
            <a:r>
              <a:rPr lang="en-US" sz="2280" dirty="0">
                <a:solidFill>
                  <a:srgbClr val="008040"/>
                </a:solidFill>
                <a:latin typeface="Lucida Console"/>
                <a:cs typeface="Lucida Console"/>
              </a:rPr>
              <a:t># =&gt; {(cat, [1, 2]), (dog, [1])}</a:t>
            </a:r>
          </a:p>
          <a:p>
            <a: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280" dirty="0" err="1">
                <a:latin typeface="Lucida Console"/>
                <a:cs typeface="Lucida Console"/>
              </a:rPr>
              <a:t>pets.</a:t>
            </a:r>
            <a:r>
              <a:rPr lang="en-US" sz="2280" dirty="0" err="1">
                <a:solidFill>
                  <a:srgbClr val="3366FF"/>
                </a:solidFill>
                <a:latin typeface="Lucida Console"/>
                <a:cs typeface="Lucida Console"/>
              </a:rPr>
              <a:t>sortByKey</a:t>
            </a:r>
            <a:r>
              <a:rPr lang="en-US" sz="2280" dirty="0">
                <a:latin typeface="Lucida Console"/>
                <a:cs typeface="Lucida Console"/>
              </a:rPr>
              <a:t>()  </a:t>
            </a:r>
            <a:r>
              <a:rPr lang="en-US" sz="2280" dirty="0">
                <a:solidFill>
                  <a:srgbClr val="008040"/>
                </a:solidFill>
                <a:latin typeface="Lucida Console"/>
                <a:cs typeface="Lucida Console"/>
              </a:rPr>
              <a:t># =&gt; {(cat, 1), (cat, 2), (dog, 1)}</a:t>
            </a:r>
          </a:p>
          <a:p>
            <a:endParaRPr lang="en-US" sz="204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Lucida Console"/>
                <a:cs typeface="Lucida Console"/>
              </a:rPr>
              <a:t>reduceByKey</a:t>
            </a:r>
            <a:r>
              <a:rPr lang="en-US" sz="3200" dirty="0">
                <a:cs typeface="Lucida Console"/>
              </a:rPr>
              <a:t> </a:t>
            </a:r>
            <a:r>
              <a:rPr lang="en-US" sz="2800" dirty="0">
                <a:cs typeface="Lucida Console"/>
              </a:rPr>
              <a:t>also automatically implements combiners on the map side</a:t>
            </a:r>
          </a:p>
        </p:txBody>
      </p:sp>
    </p:spTree>
    <p:extLst>
      <p:ext uri="{BB962C8B-B14F-4D97-AF65-F5344CB8AC3E}">
        <p14:creationId xmlns:p14="http://schemas.microsoft.com/office/powerpoint/2010/main" val="181227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0" y="1981200"/>
            <a:ext cx="9875520" cy="2590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160" dirty="0">
                <a:latin typeface="Lucida Console"/>
                <a:cs typeface="Lucida Console"/>
              </a:rPr>
              <a:t>lines = </a:t>
            </a:r>
            <a:r>
              <a:rPr lang="en-US" sz="2160" dirty="0" err="1">
                <a:latin typeface="Lucida Console"/>
                <a:cs typeface="Lucida Console"/>
              </a:rPr>
              <a:t>sc.textFile</a:t>
            </a:r>
            <a:r>
              <a:rPr lang="en-US" sz="2160" dirty="0">
                <a:latin typeface="Lucida Console"/>
                <a:cs typeface="Lucida Console"/>
              </a:rPr>
              <a:t>(</a:t>
            </a:r>
            <a:r>
              <a:rPr lang="en-US" sz="2160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2160" dirty="0" err="1">
                <a:solidFill>
                  <a:srgbClr val="000090"/>
                </a:solidFill>
                <a:latin typeface="Lucida Console"/>
                <a:cs typeface="Lucida Console"/>
              </a:rPr>
              <a:t>hamlet.txt</a:t>
            </a:r>
            <a:r>
              <a:rPr lang="en-US" sz="2160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2160" dirty="0">
                <a:latin typeface="Lucida Console"/>
                <a:cs typeface="Lucida Console"/>
              </a:rPr>
              <a:t>)</a:t>
            </a:r>
          </a:p>
          <a:p>
            <a: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160" dirty="0">
                <a:latin typeface="Lucida Console"/>
                <a:cs typeface="Lucida Console"/>
              </a:rPr>
              <a:t>counts = </a:t>
            </a:r>
            <a:r>
              <a:rPr lang="en-US" sz="2160" dirty="0" err="1">
                <a:latin typeface="Lucida Console"/>
                <a:cs typeface="Lucida Console"/>
              </a:rPr>
              <a:t>lines.</a:t>
            </a:r>
            <a:r>
              <a:rPr lang="en-US" sz="2160" dirty="0" err="1">
                <a:solidFill>
                  <a:srgbClr val="3366FF"/>
                </a:solidFill>
                <a:latin typeface="Lucida Console"/>
                <a:cs typeface="Lucida Console"/>
              </a:rPr>
              <a:t>flatMap</a:t>
            </a:r>
            <a:r>
              <a:rPr lang="en-US" sz="2160" dirty="0">
                <a:latin typeface="Lucida Console"/>
                <a:cs typeface="Lucida Console"/>
              </a:rPr>
              <a:t>(</a:t>
            </a:r>
            <a:r>
              <a:rPr lang="en-US" sz="2160" dirty="0">
                <a:solidFill>
                  <a:srgbClr val="FF0080"/>
                </a:solidFill>
                <a:latin typeface="Lucida Console"/>
                <a:cs typeface="Lucida Console"/>
              </a:rPr>
              <a:t>lambda line: </a:t>
            </a:r>
            <a:r>
              <a:rPr lang="en-US" sz="2160" dirty="0" err="1">
                <a:solidFill>
                  <a:srgbClr val="FF0080"/>
                </a:solidFill>
                <a:latin typeface="Lucida Console"/>
                <a:cs typeface="Lucida Console"/>
              </a:rPr>
              <a:t>line.split</a:t>
            </a:r>
            <a:r>
              <a:rPr lang="en-US" sz="2160" dirty="0">
                <a:solidFill>
                  <a:srgbClr val="FF0080"/>
                </a:solidFill>
                <a:latin typeface="Lucida Console"/>
                <a:cs typeface="Lucida Console"/>
              </a:rPr>
              <a:t>(“ ”)</a:t>
            </a:r>
            <a:r>
              <a:rPr lang="en-US" sz="2160" dirty="0">
                <a:latin typeface="Lucida Console"/>
                <a:cs typeface="Lucida Console"/>
              </a:rPr>
              <a:t>)</a:t>
            </a:r>
            <a:br>
              <a:rPr lang="en-US" sz="2160" dirty="0">
                <a:latin typeface="Lucida Console"/>
                <a:cs typeface="Lucida Console"/>
              </a:rPr>
            </a:br>
            <a:r>
              <a:rPr lang="en-US" sz="2160" dirty="0">
                <a:latin typeface="Lucida Console"/>
                <a:cs typeface="Lucida Console"/>
              </a:rPr>
              <a:t>             </a:t>
            </a:r>
            <a:r>
              <a:rPr lang="en-US" sz="2160" dirty="0" smtClean="0">
                <a:latin typeface="Lucida Console"/>
                <a:cs typeface="Lucida Console"/>
              </a:rPr>
              <a:t>  </a:t>
            </a:r>
            <a:r>
              <a:rPr lang="en-US" sz="2160" dirty="0">
                <a:latin typeface="Lucida Console"/>
                <a:cs typeface="Lucida Console"/>
              </a:rPr>
              <a:t>.</a:t>
            </a:r>
            <a:r>
              <a:rPr lang="en-US" sz="2160" dirty="0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2160" dirty="0">
                <a:latin typeface="Lucida Console"/>
                <a:cs typeface="Lucida Console"/>
              </a:rPr>
              <a:t>(</a:t>
            </a:r>
            <a:r>
              <a:rPr lang="en-US" sz="2160" dirty="0">
                <a:solidFill>
                  <a:srgbClr val="FF0080"/>
                </a:solidFill>
                <a:latin typeface="Lucida Console"/>
                <a:cs typeface="Lucida Console"/>
              </a:rPr>
              <a:t>lambda word =&gt; (word, 1)</a:t>
            </a:r>
            <a:r>
              <a:rPr lang="en-US" sz="2160" dirty="0">
                <a:latin typeface="Lucida Console"/>
                <a:cs typeface="Lucida Console"/>
              </a:rPr>
              <a:t>)</a:t>
            </a:r>
            <a:br>
              <a:rPr lang="en-US" sz="2160" dirty="0">
                <a:latin typeface="Lucida Console"/>
                <a:cs typeface="Lucida Console"/>
              </a:rPr>
            </a:br>
            <a:r>
              <a:rPr lang="en-US" sz="2160" dirty="0">
                <a:latin typeface="Lucida Console"/>
                <a:cs typeface="Lucida Console"/>
              </a:rPr>
              <a:t>             </a:t>
            </a:r>
            <a:r>
              <a:rPr lang="en-US" sz="2160" dirty="0" smtClean="0">
                <a:latin typeface="Lucida Console"/>
                <a:cs typeface="Lucida Console"/>
              </a:rPr>
              <a:t>  </a:t>
            </a:r>
            <a:r>
              <a:rPr lang="en-US" sz="2160" dirty="0">
                <a:latin typeface="Lucida Console"/>
                <a:cs typeface="Lucida Console"/>
              </a:rPr>
              <a:t>.</a:t>
            </a:r>
            <a:r>
              <a:rPr lang="en-US" sz="2160" dirty="0" err="1">
                <a:solidFill>
                  <a:srgbClr val="3366FF"/>
                </a:solidFill>
                <a:latin typeface="Lucida Console"/>
                <a:cs typeface="Lucida Console"/>
              </a:rPr>
              <a:t>reduceByKey</a:t>
            </a:r>
            <a:r>
              <a:rPr lang="en-US" sz="2160" dirty="0">
                <a:latin typeface="Lucida Console"/>
                <a:cs typeface="Lucida Console"/>
              </a:rPr>
              <a:t>(</a:t>
            </a:r>
            <a:r>
              <a:rPr lang="en-US" sz="2160" dirty="0">
                <a:solidFill>
                  <a:srgbClr val="FF0080"/>
                </a:solidFill>
                <a:latin typeface="Lucida Console"/>
                <a:cs typeface="Lucida Console"/>
              </a:rPr>
              <a:t>lambda x, y: x + y</a:t>
            </a:r>
            <a:r>
              <a:rPr lang="en-US" sz="2160" dirty="0">
                <a:latin typeface="Lucida Console"/>
                <a:cs typeface="Lucida Console"/>
              </a:rPr>
              <a:t>)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58240" y="545140"/>
            <a:ext cx="9875520" cy="1143000"/>
          </a:xfrm>
        </p:spPr>
        <p:txBody>
          <a:bodyPr/>
          <a:lstStyle/>
          <a:p>
            <a:r>
              <a:rPr lang="en-US" dirty="0"/>
              <a:t>Example: Word Count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819073" y="4041194"/>
            <a:ext cx="7934850" cy="2381394"/>
            <a:chOff x="1364823" y="4724400"/>
            <a:chExt cx="5899276" cy="2254109"/>
          </a:xfrm>
        </p:grpSpPr>
        <p:sp>
          <p:nvSpPr>
            <p:cNvPr id="5" name="TextBox 4"/>
            <p:cNvSpPr txBox="1"/>
            <p:nvPr/>
          </p:nvSpPr>
          <p:spPr>
            <a:xfrm>
              <a:off x="1364823" y="5080000"/>
              <a:ext cx="1056580" cy="436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rbel"/>
                  <a:cs typeface="Corbel"/>
                </a:rPr>
                <a:t>“to be or”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64823" y="6146741"/>
              <a:ext cx="1169369" cy="436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rbel"/>
                  <a:cs typeface="Corbel"/>
                </a:rPr>
                <a:t>“not to be”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56599" y="4724400"/>
              <a:ext cx="555606" cy="1136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rbel"/>
                  <a:cs typeface="Corbel"/>
                </a:rPr>
                <a:t>“to”</a:t>
              </a:r>
              <a:br>
                <a:rPr lang="en-US" sz="2400" dirty="0">
                  <a:latin typeface="Corbel"/>
                  <a:cs typeface="Corbel"/>
                </a:rPr>
              </a:br>
              <a:r>
                <a:rPr lang="en-US" sz="2400" dirty="0">
                  <a:latin typeface="Corbel"/>
                  <a:cs typeface="Corbel"/>
                </a:rPr>
                <a:t>“be”</a:t>
              </a:r>
              <a:br>
                <a:rPr lang="en-US" sz="2400" dirty="0">
                  <a:latin typeface="Corbel"/>
                  <a:cs typeface="Corbel"/>
                </a:rPr>
              </a:br>
              <a:r>
                <a:rPr lang="en-US" sz="2400" dirty="0">
                  <a:latin typeface="Corbel"/>
                  <a:cs typeface="Corbel"/>
                </a:rPr>
                <a:t>“or”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56599" y="5842337"/>
              <a:ext cx="640222" cy="1136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rbel"/>
                  <a:cs typeface="Corbel"/>
                </a:rPr>
                <a:t>“not”</a:t>
              </a:r>
              <a:br>
                <a:rPr lang="en-US" sz="2400" dirty="0">
                  <a:latin typeface="Corbel"/>
                  <a:cs typeface="Corbel"/>
                </a:rPr>
              </a:br>
              <a:r>
                <a:rPr lang="en-US" sz="2400" dirty="0">
                  <a:latin typeface="Corbel"/>
                  <a:cs typeface="Corbel"/>
                </a:rPr>
                <a:t>“to”</a:t>
              </a:r>
              <a:br>
                <a:rPr lang="en-US" sz="2400" dirty="0">
                  <a:latin typeface="Corbel"/>
                  <a:cs typeface="Corbel"/>
                </a:rPr>
              </a:br>
              <a:r>
                <a:rPr lang="en-US" sz="2400" dirty="0">
                  <a:latin typeface="Corbel"/>
                  <a:cs typeface="Corbel"/>
                </a:rPr>
                <a:t>“be”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61126" y="4724400"/>
              <a:ext cx="721262" cy="1136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rbel"/>
                  <a:cs typeface="Corbel"/>
                </a:rPr>
                <a:t>(to, 1)</a:t>
              </a:r>
              <a:br>
                <a:rPr lang="en-US" sz="2400" dirty="0">
                  <a:latin typeface="Corbel"/>
                  <a:cs typeface="Corbel"/>
                </a:rPr>
              </a:br>
              <a:r>
                <a:rPr lang="en-US" sz="2400" dirty="0">
                  <a:latin typeface="Corbel"/>
                  <a:cs typeface="Corbel"/>
                </a:rPr>
                <a:t>(be, 1)</a:t>
              </a:r>
              <a:br>
                <a:rPr lang="en-US" sz="2400" dirty="0">
                  <a:latin typeface="Corbel"/>
                  <a:cs typeface="Corbel"/>
                </a:rPr>
              </a:br>
              <a:r>
                <a:rPr lang="en-US" sz="2400" dirty="0">
                  <a:latin typeface="Corbel"/>
                  <a:cs typeface="Corbel"/>
                </a:rPr>
                <a:t>(or, 1)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61126" y="5842337"/>
              <a:ext cx="803638" cy="1136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rbel"/>
                  <a:cs typeface="Corbel"/>
                </a:rPr>
                <a:t>(not, 1)</a:t>
              </a:r>
              <a:br>
                <a:rPr lang="en-US" sz="2400" dirty="0">
                  <a:latin typeface="Corbel"/>
                  <a:cs typeface="Corbel"/>
                </a:rPr>
              </a:br>
              <a:r>
                <a:rPr lang="en-US" sz="2400" dirty="0">
                  <a:latin typeface="Corbel"/>
                  <a:cs typeface="Corbel"/>
                </a:rPr>
                <a:t>(to, 1)</a:t>
              </a:r>
              <a:br>
                <a:rPr lang="en-US" sz="2400" dirty="0">
                  <a:latin typeface="Corbel"/>
                  <a:cs typeface="Corbel"/>
                </a:rPr>
              </a:br>
              <a:r>
                <a:rPr lang="en-US" sz="2400" dirty="0">
                  <a:latin typeface="Corbel"/>
                  <a:cs typeface="Corbel"/>
                </a:rPr>
                <a:t>(be, 1)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60461" y="4885074"/>
              <a:ext cx="803638" cy="786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rbel"/>
                  <a:cs typeface="Corbel"/>
                </a:rPr>
                <a:t>(be, 2)</a:t>
              </a:r>
              <a:br>
                <a:rPr lang="en-US" sz="2400" dirty="0">
                  <a:latin typeface="Corbel"/>
                  <a:cs typeface="Corbel"/>
                </a:rPr>
              </a:br>
              <a:r>
                <a:rPr lang="en-US" sz="2400" dirty="0">
                  <a:latin typeface="Corbel"/>
                  <a:cs typeface="Corbel"/>
                </a:rPr>
                <a:t>(not, 1)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60461" y="6001851"/>
              <a:ext cx="699810" cy="786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rbel"/>
                  <a:cs typeface="Corbel"/>
                </a:rPr>
                <a:t>(or, 1)</a:t>
              </a:r>
            </a:p>
            <a:p>
              <a:r>
                <a:rPr lang="en-US" sz="2400" dirty="0">
                  <a:latin typeface="Corbel"/>
                  <a:cs typeface="Corbel"/>
                </a:rPr>
                <a:t>(to, 2)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18918" y="5287749"/>
              <a:ext cx="67054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18918" y="6357863"/>
              <a:ext cx="67054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973353" y="5264150"/>
              <a:ext cx="67054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73353" y="6400800"/>
              <a:ext cx="67054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640793" y="5219821"/>
              <a:ext cx="764090" cy="112563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640793" y="5215684"/>
              <a:ext cx="764090" cy="1017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640793" y="5311916"/>
              <a:ext cx="764090" cy="11174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640793" y="6340732"/>
              <a:ext cx="764090" cy="10102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Table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1"/>
            <a:ext cx="8229600" cy="780617"/>
          </a:xfrm>
        </p:spPr>
        <p:txBody>
          <a:bodyPr/>
          <a:lstStyle/>
          <a:p>
            <a:r>
              <a:rPr lang="en-US" dirty="0" smtClean="0"/>
              <a:t>Table (RDD) operators are inherited from Spark: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 bwMode="auto">
          <a:xfrm>
            <a:off x="2286000" y="1999817"/>
            <a:ext cx="40386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map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groupBy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leftOuterJoin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rightOuterJoin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0" y="1999817"/>
            <a:ext cx="4038600" cy="4629583"/>
          </a:xfrm>
          <a:prstGeom prst="rect">
            <a:avLst/>
          </a:prstGeom>
        </p:spPr>
        <p:txBody>
          <a:bodyPr/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reduce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reduceByKey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groupByKey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cogroup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zip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8077200" y="1999817"/>
            <a:ext cx="27432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first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partitionBy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mapWith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>
                <a:latin typeface="Lucida Console"/>
                <a:cs typeface="Lucida Console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19225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Scala or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575" y="1278384"/>
            <a:ext cx="10515152" cy="4921200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46</a:t>
            </a:fld>
            <a:endParaRPr lang="en-GB" noProof="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055" y="1278384"/>
            <a:ext cx="5242214" cy="43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PySpark</a:t>
            </a:r>
            <a:r>
              <a:rPr lang="en-US" dirty="0"/>
              <a:t> Architecture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47</a:t>
            </a:fld>
            <a:endParaRPr lang="en-GB" noProof="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1743075"/>
            <a:ext cx="8553450" cy="337185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7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PySpark</a:t>
            </a:r>
            <a:r>
              <a:rPr lang="en-US" dirty="0"/>
              <a:t> 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sz="2400" b="1" dirty="0" smtClean="0"/>
              <a:t>Java-to-Python communication is expensive</a:t>
            </a:r>
            <a:endParaRPr lang="en-US" sz="24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48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-1" r="560"/>
          <a:stretch/>
        </p:blipFill>
        <p:spPr>
          <a:xfrm>
            <a:off x="1804988" y="1747837"/>
            <a:ext cx="8533968" cy="3362325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H="1" flipV="1">
            <a:off x="6868391" y="4374573"/>
            <a:ext cx="1714501" cy="138199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5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beyond Python performance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49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509712"/>
            <a:ext cx="78867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Python</a:t>
            </a:r>
            <a:endParaRPr lang="nl-NL" dirty="0"/>
          </a:p>
        </p:txBody>
      </p:sp>
      <p:pic>
        <p:nvPicPr>
          <p:cNvPr id="1028" name="Picture 4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4281704"/>
            <a:ext cx="572452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beyond Python </a:t>
            </a:r>
            <a:r>
              <a:rPr lang="en-US" dirty="0" smtClean="0"/>
              <a:t>performance – </a:t>
            </a:r>
            <a:r>
              <a:rPr lang="en-US" dirty="0" err="1" smtClean="0"/>
              <a:t>DataFrames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50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21" y="1493693"/>
            <a:ext cx="78771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575" y="1278384"/>
            <a:ext cx="10515152" cy="49212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Distributed </a:t>
            </a:r>
            <a:r>
              <a:rPr lang="en-US" dirty="0"/>
              <a:t>collection of data organized into named </a:t>
            </a:r>
            <a:r>
              <a:rPr lang="en-US" b="1" dirty="0" smtClean="0"/>
              <a:t>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RDD you don’t know any thing about the data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r>
              <a:rPr lang="en-US" dirty="0"/>
              <a:t> is like an RDD but with metadata, there is a </a:t>
            </a:r>
            <a:r>
              <a:rPr lang="en-US" b="1" dirty="0"/>
              <a:t>schema</a:t>
            </a:r>
            <a:r>
              <a:rPr lang="en-US" dirty="0" smtClean="0"/>
              <a:t>!</a:t>
            </a:r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Recent</a:t>
            </a:r>
            <a:r>
              <a:rPr lang="en-US" dirty="0" smtClean="0"/>
              <a:t>!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Was called </a:t>
            </a:r>
            <a:r>
              <a:rPr lang="en-US" dirty="0" err="1" smtClean="0"/>
              <a:t>SchemaRDD</a:t>
            </a:r>
            <a:r>
              <a:rPr lang="en-US" dirty="0" smtClean="0"/>
              <a:t> before but was very slow and buggy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big improvements in Spark </a:t>
            </a:r>
            <a:r>
              <a:rPr lang="en-US" dirty="0"/>
              <a:t>1.5.0 released </a:t>
            </a:r>
            <a:r>
              <a:rPr lang="en-US" dirty="0" smtClean="0"/>
              <a:t>Sep </a:t>
            </a:r>
            <a:r>
              <a:rPr lang="en-US" dirty="0"/>
              <a:t>09, </a:t>
            </a:r>
            <a:r>
              <a:rPr lang="en-US" dirty="0" smtClean="0"/>
              <a:t>2015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Better performances </a:t>
            </a:r>
            <a:r>
              <a:rPr lang="en-US" dirty="0" smtClean="0"/>
              <a:t>than RDD </a:t>
            </a:r>
            <a:r>
              <a:rPr lang="en-US" dirty="0"/>
              <a:t>(</a:t>
            </a:r>
            <a:r>
              <a:rPr lang="en-US" dirty="0" smtClean="0"/>
              <a:t>as you saw in the previous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Write </a:t>
            </a:r>
            <a:r>
              <a:rPr lang="en-US" dirty="0"/>
              <a:t>less </a:t>
            </a:r>
            <a:r>
              <a:rPr lang="en-US" dirty="0" smtClean="0"/>
              <a:t>code and it is more </a:t>
            </a:r>
            <a:r>
              <a:rPr lang="en-US" dirty="0"/>
              <a:t>readable (as you saw in the previous slide)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Optimized, for example it will load only the column you need: lazy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581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 and 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575" y="1278384"/>
            <a:ext cx="10515152" cy="4921200"/>
          </a:xfrm>
        </p:spPr>
        <p:txBody>
          <a:bodyPr>
            <a:normAutofit/>
          </a:bodyPr>
          <a:lstStyle/>
          <a:p>
            <a:r>
              <a:rPr lang="en-US" dirty="0"/>
              <a:t>Spark SQL also supports reading and writing data stored in Apache </a:t>
            </a:r>
            <a:r>
              <a:rPr lang="en-US" dirty="0" smtClean="0"/>
              <a:t>Hive.</a:t>
            </a:r>
          </a:p>
          <a:p>
            <a:endParaRPr lang="en-US" dirty="0" smtClean="0"/>
          </a:p>
          <a:p>
            <a:r>
              <a:rPr lang="en-US" dirty="0" smtClean="0"/>
              <a:t>The entry point is </a:t>
            </a:r>
            <a:r>
              <a:rPr lang="en-US" dirty="0" err="1" smtClean="0"/>
              <a:t>HiveContext</a:t>
            </a:r>
            <a:r>
              <a:rPr lang="en-US" dirty="0" smtClean="0"/>
              <a:t>:</a:t>
            </a: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pyspark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HiveContext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sqlContext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HiveContext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sqlContext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"CREATE TABLE IF NOT EXISTS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(key INT, value STRING)"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sqlContext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"LOAD DATA LOCAL INPATH 'examples/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/main/resources/kv1.txt' INTO TABLE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Queries can be expressed in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HiveQL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results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sqlContext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"FROM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SELECT key, value"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307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Parquet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575" y="1278384"/>
            <a:ext cx="10515152" cy="4921200"/>
          </a:xfrm>
        </p:spPr>
        <p:txBody>
          <a:bodyPr>
            <a:normAutofit/>
          </a:bodyPr>
          <a:lstStyle/>
          <a:p>
            <a:r>
              <a:rPr lang="en-US" dirty="0"/>
              <a:t>Apache Parquet is a </a:t>
            </a:r>
            <a:r>
              <a:rPr lang="en-US" b="1" dirty="0"/>
              <a:t>columnar storage format </a:t>
            </a:r>
            <a:r>
              <a:rPr lang="en-US" dirty="0"/>
              <a:t>available to any project in the Hadoop </a:t>
            </a:r>
            <a:r>
              <a:rPr lang="en-US" dirty="0" smtClean="0"/>
              <a:t>ecosystem. It has 3 main purposes: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Interoperability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Space</a:t>
            </a:r>
            <a:r>
              <a:rPr lang="en-US" dirty="0" smtClean="0"/>
              <a:t>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Query</a:t>
            </a:r>
            <a:r>
              <a:rPr lang="en-US" dirty="0" smtClean="0"/>
              <a:t> efficiency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Spark can run SQL queries on parquet files (read and write):</a:t>
            </a:r>
            <a:endParaRPr lang="en-US" dirty="0"/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sqlContext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people.parquet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"name"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"age"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namesAndAges.parquet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53</a:t>
            </a:fld>
            <a:endParaRPr lang="en-GB" noProof="0" dirty="0"/>
          </a:p>
        </p:txBody>
      </p:sp>
      <p:pic>
        <p:nvPicPr>
          <p:cNvPr id="2050" name="Picture 2" descr="Apache Parqu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04" y="4748645"/>
            <a:ext cx="4024193" cy="10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Pipeline!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30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575" y="1278384"/>
            <a:ext cx="10515152" cy="4921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small python visualization on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8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Spark </a:t>
            </a:r>
            <a:r>
              <a:rPr lang="en-GB" dirty="0" err="1" smtClean="0"/>
              <a:t>GraphX</a:t>
            </a:r>
            <a:endParaRPr lang="nl-NL" dirty="0"/>
          </a:p>
        </p:txBody>
      </p:sp>
      <p:pic>
        <p:nvPicPr>
          <p:cNvPr id="2050" name="Picture 2" descr="GraphX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1200" y="4138614"/>
            <a:ext cx="8229600" cy="254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9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7400" y="152400"/>
            <a:ext cx="8229600" cy="838200"/>
          </a:xfrm>
        </p:spPr>
        <p:txBody>
          <a:bodyPr/>
          <a:lstStyle/>
          <a:p>
            <a:r>
              <a:rPr lang="en-US" sz="4400" dirty="0"/>
              <a:t>Graphs are Central to Analytics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1777865" y="1905000"/>
            <a:ext cx="1249060" cy="1905000"/>
            <a:chOff x="253865" y="1905000"/>
            <a:chExt cx="1249060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253865" y="1905000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4876801" y="1228289"/>
            <a:ext cx="1717949" cy="1794463"/>
            <a:chOff x="3352800" y="1228288"/>
            <a:chExt cx="1717949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6705600" y="1228288"/>
            <a:ext cx="1732194" cy="1595656"/>
            <a:chOff x="5181600" y="1228288"/>
            <a:chExt cx="1732194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8763001" y="1228288"/>
            <a:ext cx="1710099" cy="1498808"/>
            <a:chOff x="7239000" y="1228288"/>
            <a:chExt cx="1710099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59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3086101" y="1905001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68016" y="1905000"/>
              <a:ext cx="736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6705600" y="2895601"/>
            <a:ext cx="1854054" cy="1843613"/>
            <a:chOff x="5181600" y="2895600"/>
            <a:chExt cx="1854054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619818" y="2895600"/>
              <a:ext cx="14158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8763000" y="3264932"/>
            <a:ext cx="1605258" cy="1434708"/>
            <a:chOff x="7239000" y="3264932"/>
            <a:chExt cx="1605258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445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3057708" y="5246132"/>
            <a:ext cx="1787809" cy="1459468"/>
            <a:chOff x="1533707" y="5246132"/>
            <a:chExt cx="1787809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5040614" y="4876800"/>
            <a:ext cx="1698280" cy="1828800"/>
            <a:chOff x="3516614" y="4876800"/>
            <a:chExt cx="1698280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863242" y="487680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6705600" y="4876800"/>
            <a:ext cx="1821962" cy="1804028"/>
            <a:chOff x="5181600" y="4876800"/>
            <a:chExt cx="1821962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651910" y="487680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4876800" y="2895601"/>
            <a:ext cx="1778770" cy="1843613"/>
            <a:chOff x="3352800" y="2895600"/>
            <a:chExt cx="1778770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946567" y="2895600"/>
              <a:ext cx="1185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752217" y="4128494"/>
            <a:ext cx="1300356" cy="2552335"/>
            <a:chOff x="228217" y="4128493"/>
            <a:chExt cx="1300356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228217" y="4953000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8504605" y="4800600"/>
            <a:ext cx="1944084" cy="1880228"/>
            <a:chOff x="6980605" y="4800600"/>
            <a:chExt cx="1944084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573037" y="487680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onut 1"/>
          <p:cNvSpPr/>
          <p:nvPr/>
        </p:nvSpPr>
        <p:spPr>
          <a:xfrm>
            <a:off x="152401" y="-5867400"/>
            <a:ext cx="15355131" cy="15812331"/>
          </a:xfrm>
          <a:prstGeom prst="donut">
            <a:avLst>
              <a:gd name="adj" fmla="val 45075"/>
            </a:avLst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53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4572000"/>
            <a:ext cx="8382000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Update ranks in parallel </a:t>
            </a:r>
          </a:p>
          <a:p>
            <a:r>
              <a:rPr lang="en-US" dirty="0" smtClean="0"/>
              <a:t>Iterate until convergence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2286000" y="2971800"/>
            <a:ext cx="1828800" cy="990600"/>
          </a:xfrm>
          <a:prstGeom prst="wedgeRectCallout">
            <a:avLst>
              <a:gd name="adj1" fmla="val 29861"/>
              <a:gd name="adj2" fmla="val -730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Gill Sans Light"/>
                <a:cs typeface="Gill Sans Light"/>
              </a:rPr>
              <a:t>Rank of user </a:t>
            </a:r>
            <a:r>
              <a:rPr lang="en-US" sz="2800" i="1" dirty="0" err="1">
                <a:solidFill>
                  <a:schemeClr val="tx1"/>
                </a:solidFill>
                <a:latin typeface="Gill Sans Light"/>
                <a:cs typeface="Gill Sans Light"/>
              </a:rPr>
              <a:t>i</a:t>
            </a:r>
            <a:endParaRPr lang="en-US" sz="28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10400" y="3276600"/>
            <a:ext cx="3352800" cy="1066800"/>
          </a:xfrm>
          <a:prstGeom prst="wedgeRectCallout">
            <a:avLst>
              <a:gd name="adj1" fmla="val -21053"/>
              <a:gd name="adj2" fmla="val -9182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Gill Sans Light"/>
                <a:cs typeface="Gill Sans Light"/>
              </a:rPr>
              <a:t>Weighted sum of neighbors’ ranks</a:t>
            </a:r>
            <a:endParaRPr lang="en-US" sz="28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905000"/>
            <a:ext cx="5791200" cy="1092200"/>
          </a:xfrm>
          <a:prstGeom prst="rect">
            <a:avLst/>
          </a:prstGeom>
        </p:spPr>
      </p:pic>
      <p:sp>
        <p:nvSpPr>
          <p:cNvPr id="10" name="Title 79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/>
              <a:t>PageRank: Identifying Leaders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78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72303" y="1350627"/>
            <a:ext cx="3704539" cy="2797900"/>
            <a:chOff x="5248302" y="1198227"/>
            <a:chExt cx="3704539" cy="2797900"/>
          </a:xfrm>
        </p:grpSpPr>
        <p:sp>
          <p:nvSpPr>
            <p:cNvPr id="3" name="Freeform 2"/>
            <p:cNvSpPr/>
            <p:nvPr/>
          </p:nvSpPr>
          <p:spPr>
            <a:xfrm>
              <a:off x="5248302" y="1198227"/>
              <a:ext cx="3704539" cy="2797900"/>
            </a:xfrm>
            <a:custGeom>
              <a:avLst/>
              <a:gdLst>
                <a:gd name="connsiteX0" fmla="*/ 2766001 w 3581805"/>
                <a:gd name="connsiteY0" fmla="*/ 1006 h 2685790"/>
                <a:gd name="connsiteX1" fmla="*/ 1434474 w 3581805"/>
                <a:gd name="connsiteY1" fmla="*/ 246803 h 2685790"/>
                <a:gd name="connsiteX2" fmla="*/ 277071 w 3581805"/>
                <a:gd name="connsiteY2" fmla="*/ 349219 h 2685790"/>
                <a:gd name="connsiteX3" fmla="*/ 21008 w 3581805"/>
                <a:gd name="connsiteY3" fmla="*/ 973953 h 2685790"/>
                <a:gd name="connsiteX4" fmla="*/ 666286 w 3581805"/>
                <a:gd name="connsiteY4" fmla="*/ 1373374 h 2685790"/>
                <a:gd name="connsiteX5" fmla="*/ 2223148 w 3581805"/>
                <a:gd name="connsiteY5" fmla="*/ 963712 h 2685790"/>
                <a:gd name="connsiteX6" fmla="*/ 2602120 w 3581805"/>
                <a:gd name="connsiteY6" fmla="*/ 1885451 h 2685790"/>
                <a:gd name="connsiteX7" fmla="*/ 3196186 w 3581805"/>
                <a:gd name="connsiteY7" fmla="*/ 2684293 h 2685790"/>
                <a:gd name="connsiteX8" fmla="*/ 3564916 w 3581805"/>
                <a:gd name="connsiteY8" fmla="*/ 2059558 h 2685790"/>
                <a:gd name="connsiteX9" fmla="*/ 3319096 w 3581805"/>
                <a:gd name="connsiteY9" fmla="*/ 1158301 h 2685790"/>
                <a:gd name="connsiteX10" fmla="*/ 3564916 w 3581805"/>
                <a:gd name="connsiteY10" fmla="*/ 349219 h 2685790"/>
                <a:gd name="connsiteX11" fmla="*/ 2766001 w 3581805"/>
                <a:gd name="connsiteY11" fmla="*/ 1006 h 2685790"/>
                <a:gd name="connsiteX0" fmla="*/ 2766001 w 3637508"/>
                <a:gd name="connsiteY0" fmla="*/ 1006 h 2686228"/>
                <a:gd name="connsiteX1" fmla="*/ 1434474 w 3637508"/>
                <a:gd name="connsiteY1" fmla="*/ 246803 h 2686228"/>
                <a:gd name="connsiteX2" fmla="*/ 277071 w 3637508"/>
                <a:gd name="connsiteY2" fmla="*/ 349219 h 2686228"/>
                <a:gd name="connsiteX3" fmla="*/ 21008 w 3637508"/>
                <a:gd name="connsiteY3" fmla="*/ 973953 h 2686228"/>
                <a:gd name="connsiteX4" fmla="*/ 666286 w 3637508"/>
                <a:gd name="connsiteY4" fmla="*/ 1373374 h 2686228"/>
                <a:gd name="connsiteX5" fmla="*/ 2223148 w 3637508"/>
                <a:gd name="connsiteY5" fmla="*/ 963712 h 2686228"/>
                <a:gd name="connsiteX6" fmla="*/ 2602120 w 3637508"/>
                <a:gd name="connsiteY6" fmla="*/ 1885451 h 2686228"/>
                <a:gd name="connsiteX7" fmla="*/ 3196186 w 3637508"/>
                <a:gd name="connsiteY7" fmla="*/ 2684293 h 2686228"/>
                <a:gd name="connsiteX8" fmla="*/ 3636614 w 3637508"/>
                <a:gd name="connsiteY8" fmla="*/ 2080041 h 2686228"/>
                <a:gd name="connsiteX9" fmla="*/ 3319096 w 3637508"/>
                <a:gd name="connsiteY9" fmla="*/ 1158301 h 2686228"/>
                <a:gd name="connsiteX10" fmla="*/ 3564916 w 3637508"/>
                <a:gd name="connsiteY10" fmla="*/ 349219 h 2686228"/>
                <a:gd name="connsiteX11" fmla="*/ 2766001 w 3637508"/>
                <a:gd name="connsiteY11" fmla="*/ 1006 h 2686228"/>
                <a:gd name="connsiteX0" fmla="*/ 2766001 w 3637508"/>
                <a:gd name="connsiteY0" fmla="*/ 1006 h 2692438"/>
                <a:gd name="connsiteX1" fmla="*/ 1434474 w 3637508"/>
                <a:gd name="connsiteY1" fmla="*/ 246803 h 2692438"/>
                <a:gd name="connsiteX2" fmla="*/ 277071 w 3637508"/>
                <a:gd name="connsiteY2" fmla="*/ 349219 h 2692438"/>
                <a:gd name="connsiteX3" fmla="*/ 21008 w 3637508"/>
                <a:gd name="connsiteY3" fmla="*/ 973953 h 2692438"/>
                <a:gd name="connsiteX4" fmla="*/ 666286 w 3637508"/>
                <a:gd name="connsiteY4" fmla="*/ 1373374 h 2692438"/>
                <a:gd name="connsiteX5" fmla="*/ 2223148 w 3637508"/>
                <a:gd name="connsiteY5" fmla="*/ 963712 h 2692438"/>
                <a:gd name="connsiteX6" fmla="*/ 2694303 w 3637508"/>
                <a:gd name="connsiteY6" fmla="*/ 2325838 h 2692438"/>
                <a:gd name="connsiteX7" fmla="*/ 3196186 w 3637508"/>
                <a:gd name="connsiteY7" fmla="*/ 2684293 h 2692438"/>
                <a:gd name="connsiteX8" fmla="*/ 3636614 w 3637508"/>
                <a:gd name="connsiteY8" fmla="*/ 2080041 h 2692438"/>
                <a:gd name="connsiteX9" fmla="*/ 3319096 w 3637508"/>
                <a:gd name="connsiteY9" fmla="*/ 1158301 h 2692438"/>
                <a:gd name="connsiteX10" fmla="*/ 3564916 w 3637508"/>
                <a:gd name="connsiteY10" fmla="*/ 349219 h 2692438"/>
                <a:gd name="connsiteX11" fmla="*/ 2766001 w 3637508"/>
                <a:gd name="connsiteY11" fmla="*/ 1006 h 2692438"/>
                <a:gd name="connsiteX0" fmla="*/ 2766001 w 3637508"/>
                <a:gd name="connsiteY0" fmla="*/ 1006 h 2691924"/>
                <a:gd name="connsiteX1" fmla="*/ 1434474 w 3637508"/>
                <a:gd name="connsiteY1" fmla="*/ 246803 h 2691924"/>
                <a:gd name="connsiteX2" fmla="*/ 277071 w 3637508"/>
                <a:gd name="connsiteY2" fmla="*/ 349219 h 2691924"/>
                <a:gd name="connsiteX3" fmla="*/ 21008 w 3637508"/>
                <a:gd name="connsiteY3" fmla="*/ 973953 h 2691924"/>
                <a:gd name="connsiteX4" fmla="*/ 666286 w 3637508"/>
                <a:gd name="connsiteY4" fmla="*/ 1373374 h 2691924"/>
                <a:gd name="connsiteX5" fmla="*/ 2335815 w 3637508"/>
                <a:gd name="connsiteY5" fmla="*/ 1035403 h 2691924"/>
                <a:gd name="connsiteX6" fmla="*/ 2694303 w 3637508"/>
                <a:gd name="connsiteY6" fmla="*/ 2325838 h 2691924"/>
                <a:gd name="connsiteX7" fmla="*/ 3196186 w 3637508"/>
                <a:gd name="connsiteY7" fmla="*/ 2684293 h 2691924"/>
                <a:gd name="connsiteX8" fmla="*/ 3636614 w 3637508"/>
                <a:gd name="connsiteY8" fmla="*/ 2080041 h 2691924"/>
                <a:gd name="connsiteX9" fmla="*/ 3319096 w 3637508"/>
                <a:gd name="connsiteY9" fmla="*/ 1158301 h 2691924"/>
                <a:gd name="connsiteX10" fmla="*/ 3564916 w 3637508"/>
                <a:gd name="connsiteY10" fmla="*/ 349219 h 2691924"/>
                <a:gd name="connsiteX11" fmla="*/ 2766001 w 3637508"/>
                <a:gd name="connsiteY11" fmla="*/ 1006 h 2691924"/>
                <a:gd name="connsiteX0" fmla="*/ 2763302 w 3634809"/>
                <a:gd name="connsiteY0" fmla="*/ 1006 h 2691924"/>
                <a:gd name="connsiteX1" fmla="*/ 1431775 w 3634809"/>
                <a:gd name="connsiteY1" fmla="*/ 246803 h 2691924"/>
                <a:gd name="connsiteX2" fmla="*/ 274372 w 3634809"/>
                <a:gd name="connsiteY2" fmla="*/ 349219 h 2691924"/>
                <a:gd name="connsiteX3" fmla="*/ 18309 w 3634809"/>
                <a:gd name="connsiteY3" fmla="*/ 973953 h 2691924"/>
                <a:gd name="connsiteX4" fmla="*/ 622617 w 3634809"/>
                <a:gd name="connsiteY4" fmla="*/ 1270958 h 2691924"/>
                <a:gd name="connsiteX5" fmla="*/ 2333116 w 3634809"/>
                <a:gd name="connsiteY5" fmla="*/ 1035403 h 2691924"/>
                <a:gd name="connsiteX6" fmla="*/ 2691604 w 3634809"/>
                <a:gd name="connsiteY6" fmla="*/ 2325838 h 2691924"/>
                <a:gd name="connsiteX7" fmla="*/ 3193487 w 3634809"/>
                <a:gd name="connsiteY7" fmla="*/ 2684293 h 2691924"/>
                <a:gd name="connsiteX8" fmla="*/ 3633915 w 3634809"/>
                <a:gd name="connsiteY8" fmla="*/ 2080041 h 2691924"/>
                <a:gd name="connsiteX9" fmla="*/ 3316397 w 3634809"/>
                <a:gd name="connsiteY9" fmla="*/ 1158301 h 2691924"/>
                <a:gd name="connsiteX10" fmla="*/ 3562217 w 3634809"/>
                <a:gd name="connsiteY10" fmla="*/ 349219 h 2691924"/>
                <a:gd name="connsiteX11" fmla="*/ 2763302 w 3634809"/>
                <a:gd name="connsiteY11" fmla="*/ 1006 h 2691924"/>
                <a:gd name="connsiteX0" fmla="*/ 2771584 w 3643091"/>
                <a:gd name="connsiteY0" fmla="*/ 604 h 2691522"/>
                <a:gd name="connsiteX1" fmla="*/ 1808787 w 3643091"/>
                <a:gd name="connsiteY1" fmla="*/ 266884 h 2691522"/>
                <a:gd name="connsiteX2" fmla="*/ 282654 w 3643091"/>
                <a:gd name="connsiteY2" fmla="*/ 348817 h 2691522"/>
                <a:gd name="connsiteX3" fmla="*/ 26591 w 3643091"/>
                <a:gd name="connsiteY3" fmla="*/ 973551 h 2691522"/>
                <a:gd name="connsiteX4" fmla="*/ 630899 w 3643091"/>
                <a:gd name="connsiteY4" fmla="*/ 1270556 h 2691522"/>
                <a:gd name="connsiteX5" fmla="*/ 2341398 w 3643091"/>
                <a:gd name="connsiteY5" fmla="*/ 1035001 h 2691522"/>
                <a:gd name="connsiteX6" fmla="*/ 2699886 w 3643091"/>
                <a:gd name="connsiteY6" fmla="*/ 2325436 h 2691522"/>
                <a:gd name="connsiteX7" fmla="*/ 3201769 w 3643091"/>
                <a:gd name="connsiteY7" fmla="*/ 2683891 h 2691522"/>
                <a:gd name="connsiteX8" fmla="*/ 3642197 w 3643091"/>
                <a:gd name="connsiteY8" fmla="*/ 2079639 h 2691522"/>
                <a:gd name="connsiteX9" fmla="*/ 3324679 w 3643091"/>
                <a:gd name="connsiteY9" fmla="*/ 1157899 h 2691522"/>
                <a:gd name="connsiteX10" fmla="*/ 3570499 w 3643091"/>
                <a:gd name="connsiteY10" fmla="*/ 348817 h 2691522"/>
                <a:gd name="connsiteX11" fmla="*/ 2771584 w 3643091"/>
                <a:gd name="connsiteY11" fmla="*/ 604 h 2691522"/>
                <a:gd name="connsiteX0" fmla="*/ 2771584 w 3643091"/>
                <a:gd name="connsiteY0" fmla="*/ 35 h 2690953"/>
                <a:gd name="connsiteX1" fmla="*/ 1808787 w 3643091"/>
                <a:gd name="connsiteY1" fmla="*/ 266315 h 2690953"/>
                <a:gd name="connsiteX2" fmla="*/ 282654 w 3643091"/>
                <a:gd name="connsiteY2" fmla="*/ 348248 h 2690953"/>
                <a:gd name="connsiteX3" fmla="*/ 26591 w 3643091"/>
                <a:gd name="connsiteY3" fmla="*/ 972982 h 2690953"/>
                <a:gd name="connsiteX4" fmla="*/ 630899 w 3643091"/>
                <a:gd name="connsiteY4" fmla="*/ 1269987 h 2690953"/>
                <a:gd name="connsiteX5" fmla="*/ 2341398 w 3643091"/>
                <a:gd name="connsiteY5" fmla="*/ 1034432 h 2690953"/>
                <a:gd name="connsiteX6" fmla="*/ 2699886 w 3643091"/>
                <a:gd name="connsiteY6" fmla="*/ 2324867 h 2690953"/>
                <a:gd name="connsiteX7" fmla="*/ 3201769 w 3643091"/>
                <a:gd name="connsiteY7" fmla="*/ 2683322 h 2690953"/>
                <a:gd name="connsiteX8" fmla="*/ 3642197 w 3643091"/>
                <a:gd name="connsiteY8" fmla="*/ 2079070 h 2690953"/>
                <a:gd name="connsiteX9" fmla="*/ 3324679 w 3643091"/>
                <a:gd name="connsiteY9" fmla="*/ 1157330 h 2690953"/>
                <a:gd name="connsiteX10" fmla="*/ 3416862 w 3643091"/>
                <a:gd name="connsiteY10" fmla="*/ 256074 h 2690953"/>
                <a:gd name="connsiteX11" fmla="*/ 2771584 w 3643091"/>
                <a:gd name="connsiteY11" fmla="*/ 35 h 2690953"/>
                <a:gd name="connsiteX0" fmla="*/ 2771584 w 3704413"/>
                <a:gd name="connsiteY0" fmla="*/ 35 h 2686554"/>
                <a:gd name="connsiteX1" fmla="*/ 1808787 w 3704413"/>
                <a:gd name="connsiteY1" fmla="*/ 266315 h 2686554"/>
                <a:gd name="connsiteX2" fmla="*/ 282654 w 3704413"/>
                <a:gd name="connsiteY2" fmla="*/ 348248 h 2686554"/>
                <a:gd name="connsiteX3" fmla="*/ 26591 w 3704413"/>
                <a:gd name="connsiteY3" fmla="*/ 972982 h 2686554"/>
                <a:gd name="connsiteX4" fmla="*/ 630899 w 3704413"/>
                <a:gd name="connsiteY4" fmla="*/ 1269987 h 2686554"/>
                <a:gd name="connsiteX5" fmla="*/ 2341398 w 3704413"/>
                <a:gd name="connsiteY5" fmla="*/ 1034432 h 2686554"/>
                <a:gd name="connsiteX6" fmla="*/ 2699886 w 3704413"/>
                <a:gd name="connsiteY6" fmla="*/ 2324867 h 2686554"/>
                <a:gd name="connsiteX7" fmla="*/ 3201769 w 3704413"/>
                <a:gd name="connsiteY7" fmla="*/ 2683322 h 2686554"/>
                <a:gd name="connsiteX8" fmla="*/ 3703652 w 3704413"/>
                <a:gd name="connsiteY8" fmla="*/ 2181486 h 2686554"/>
                <a:gd name="connsiteX9" fmla="*/ 3324679 w 3704413"/>
                <a:gd name="connsiteY9" fmla="*/ 1157330 h 2686554"/>
                <a:gd name="connsiteX10" fmla="*/ 3416862 w 3704413"/>
                <a:gd name="connsiteY10" fmla="*/ 256074 h 2686554"/>
                <a:gd name="connsiteX11" fmla="*/ 2771584 w 3704413"/>
                <a:gd name="connsiteY11" fmla="*/ 35 h 2686554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348248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276557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4539" h="2797900">
                  <a:moveTo>
                    <a:pt x="2771584" y="35"/>
                  </a:moveTo>
                  <a:cubicBezTo>
                    <a:pt x="2503572" y="1742"/>
                    <a:pt x="2223608" y="220228"/>
                    <a:pt x="1808787" y="266315"/>
                  </a:cubicBezTo>
                  <a:cubicBezTo>
                    <a:pt x="1393966" y="312402"/>
                    <a:pt x="579687" y="158779"/>
                    <a:pt x="282654" y="276557"/>
                  </a:cubicBezTo>
                  <a:cubicBezTo>
                    <a:pt x="-14379" y="394335"/>
                    <a:pt x="-31450" y="807410"/>
                    <a:pt x="26591" y="972982"/>
                  </a:cubicBezTo>
                  <a:cubicBezTo>
                    <a:pt x="84632" y="1138554"/>
                    <a:pt x="245098" y="1259745"/>
                    <a:pt x="630899" y="1269987"/>
                  </a:cubicBezTo>
                  <a:cubicBezTo>
                    <a:pt x="1016700" y="1280229"/>
                    <a:pt x="1996567" y="858619"/>
                    <a:pt x="2341398" y="1034432"/>
                  </a:cubicBezTo>
                  <a:cubicBezTo>
                    <a:pt x="2686229" y="1210245"/>
                    <a:pt x="2558198" y="2031276"/>
                    <a:pt x="2699886" y="2324867"/>
                  </a:cubicBezTo>
                  <a:cubicBezTo>
                    <a:pt x="2841574" y="2618458"/>
                    <a:pt x="3024232" y="2819876"/>
                    <a:pt x="3191526" y="2795979"/>
                  </a:cubicBezTo>
                  <a:cubicBezTo>
                    <a:pt x="3358820" y="2772082"/>
                    <a:pt x="3681460" y="2454594"/>
                    <a:pt x="3703652" y="2181486"/>
                  </a:cubicBezTo>
                  <a:cubicBezTo>
                    <a:pt x="3725844" y="1908378"/>
                    <a:pt x="3324679" y="1442386"/>
                    <a:pt x="3324679" y="1157330"/>
                  </a:cubicBezTo>
                  <a:cubicBezTo>
                    <a:pt x="3324679" y="872274"/>
                    <a:pt x="3512459" y="452370"/>
                    <a:pt x="3416862" y="256074"/>
                  </a:cubicBezTo>
                  <a:cubicBezTo>
                    <a:pt x="3321265" y="59778"/>
                    <a:pt x="3039596" y="-1672"/>
                    <a:pt x="2771584" y="35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7487841" y="1394677"/>
              <a:ext cx="1079306" cy="997974"/>
              <a:chOff x="5387451" y="3459726"/>
              <a:chExt cx="1079306" cy="997974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617864" y="3459726"/>
                <a:ext cx="848893" cy="84889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4" name="Straight Arrow Connector 53"/>
              <p:cNvCxnSpPr>
                <a:endCxn id="53" idx="3"/>
              </p:cNvCxnSpPr>
              <p:nvPr/>
            </p:nvCxnSpPr>
            <p:spPr>
              <a:xfrm flipV="1">
                <a:off x="5387451" y="4184301"/>
                <a:ext cx="354731" cy="2733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38" name="Freeform 237"/>
          <p:cNvSpPr/>
          <p:nvPr/>
        </p:nvSpPr>
        <p:spPr>
          <a:xfrm>
            <a:off x="4297715" y="1636288"/>
            <a:ext cx="6108472" cy="4579515"/>
          </a:xfrm>
          <a:custGeom>
            <a:avLst/>
            <a:gdLst>
              <a:gd name="connsiteX0" fmla="*/ 2849422 w 6108472"/>
              <a:gd name="connsiteY0" fmla="*/ 2100409 h 4579267"/>
              <a:gd name="connsiteX1" fmla="*/ 266505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409 h 4579267"/>
              <a:gd name="connsiteX1" fmla="*/ 258311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657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849422 w 6108472"/>
              <a:gd name="connsiteY16" fmla="*/ 2100657 h 4579515"/>
              <a:gd name="connsiteX0" fmla="*/ 2726512 w 6108472"/>
              <a:gd name="connsiteY0" fmla="*/ 2018725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726512 w 6108472"/>
              <a:gd name="connsiteY16" fmla="*/ 2018725 h 457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08472" h="4579515">
                <a:moveTo>
                  <a:pt x="2726512" y="2018725"/>
                </a:moveTo>
                <a:cubicBezTo>
                  <a:pt x="3033787" y="1774635"/>
                  <a:pt x="2531904" y="900688"/>
                  <a:pt x="2583117" y="564424"/>
                </a:cubicBezTo>
                <a:cubicBezTo>
                  <a:pt x="2634330" y="228160"/>
                  <a:pt x="2876736" y="18207"/>
                  <a:pt x="3033788" y="1138"/>
                </a:cubicBezTo>
                <a:cubicBezTo>
                  <a:pt x="3190840" y="-15931"/>
                  <a:pt x="3426417" y="159882"/>
                  <a:pt x="3525428" y="462008"/>
                </a:cubicBezTo>
                <a:cubicBezTo>
                  <a:pt x="3624439" y="764134"/>
                  <a:pt x="3310335" y="1655149"/>
                  <a:pt x="3627853" y="1813893"/>
                </a:cubicBezTo>
                <a:cubicBezTo>
                  <a:pt x="3945371" y="1972637"/>
                  <a:pt x="5019128" y="1436663"/>
                  <a:pt x="5430535" y="1414473"/>
                </a:cubicBezTo>
                <a:cubicBezTo>
                  <a:pt x="5841943" y="1392283"/>
                  <a:pt x="6046793" y="1527130"/>
                  <a:pt x="6096298" y="1680753"/>
                </a:cubicBezTo>
                <a:cubicBezTo>
                  <a:pt x="6145803" y="1834376"/>
                  <a:pt x="6048500" y="2192830"/>
                  <a:pt x="5727568" y="2336212"/>
                </a:cubicBezTo>
                <a:cubicBezTo>
                  <a:pt x="5406636" y="2479594"/>
                  <a:pt x="4175827" y="2310608"/>
                  <a:pt x="4170706" y="2541043"/>
                </a:cubicBezTo>
                <a:cubicBezTo>
                  <a:pt x="4165585" y="2771478"/>
                  <a:pt x="5473212" y="3387678"/>
                  <a:pt x="5696840" y="3718822"/>
                </a:cubicBezTo>
                <a:cubicBezTo>
                  <a:pt x="5920468" y="4049966"/>
                  <a:pt x="5666113" y="4423782"/>
                  <a:pt x="5512475" y="4527905"/>
                </a:cubicBezTo>
                <a:cubicBezTo>
                  <a:pt x="5358837" y="4632028"/>
                  <a:pt x="5123259" y="4582527"/>
                  <a:pt x="4775014" y="4343557"/>
                </a:cubicBezTo>
                <a:cubicBezTo>
                  <a:pt x="4426769" y="4104587"/>
                  <a:pt x="4112665" y="3331350"/>
                  <a:pt x="3423003" y="3094087"/>
                </a:cubicBezTo>
                <a:cubicBezTo>
                  <a:pt x="2733341" y="2856824"/>
                  <a:pt x="1207207" y="3037759"/>
                  <a:pt x="637041" y="2919981"/>
                </a:cubicBezTo>
                <a:cubicBezTo>
                  <a:pt x="66875" y="2802203"/>
                  <a:pt x="-15066" y="2535922"/>
                  <a:pt x="2005" y="2387420"/>
                </a:cubicBezTo>
                <a:cubicBezTo>
                  <a:pt x="19076" y="2238918"/>
                  <a:pt x="285382" y="2090415"/>
                  <a:pt x="739466" y="2028966"/>
                </a:cubicBezTo>
                <a:cubicBezTo>
                  <a:pt x="1193550" y="1967517"/>
                  <a:pt x="2419237" y="2262815"/>
                  <a:pt x="2726512" y="201872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6911451" y="3612126"/>
            <a:ext cx="1079306" cy="997974"/>
            <a:chOff x="5387451" y="3459726"/>
            <a:chExt cx="1079306" cy="997974"/>
          </a:xfrm>
        </p:grpSpPr>
        <p:sp>
          <p:nvSpPr>
            <p:cNvPr id="239" name="Oval 238"/>
            <p:cNvSpPr/>
            <p:nvPr/>
          </p:nvSpPr>
          <p:spPr>
            <a:xfrm>
              <a:off x="5617864" y="3459726"/>
              <a:ext cx="848893" cy="8488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39" idx="3"/>
            </p:cNvCxnSpPr>
            <p:nvPr/>
          </p:nvCxnSpPr>
          <p:spPr>
            <a:xfrm flipV="1">
              <a:off x="5387451" y="4184301"/>
              <a:ext cx="354731" cy="2733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>
            <a:stCxn id="9" idx="0"/>
            <a:endCxn id="8" idx="4"/>
          </p:cNvCxnSpPr>
          <p:nvPr/>
        </p:nvCxnSpPr>
        <p:spPr>
          <a:xfrm flipH="1" flipV="1">
            <a:off x="7342607" y="2354552"/>
            <a:ext cx="216458" cy="14928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9" idx="2"/>
          </p:cNvCxnSpPr>
          <p:nvPr/>
        </p:nvCxnSpPr>
        <p:spPr>
          <a:xfrm flipV="1">
            <a:off x="5152609" y="4037864"/>
            <a:ext cx="2215956" cy="557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5" idx="2"/>
          </p:cNvCxnSpPr>
          <p:nvPr/>
        </p:nvCxnSpPr>
        <p:spPr>
          <a:xfrm flipV="1">
            <a:off x="7749565" y="3469508"/>
            <a:ext cx="1936318" cy="5683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5"/>
            <a:endCxn id="11" idx="1"/>
          </p:cNvCxnSpPr>
          <p:nvPr/>
        </p:nvCxnSpPr>
        <p:spPr>
          <a:xfrm>
            <a:off x="7693769" y="4172569"/>
            <a:ext cx="1644538" cy="13771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The Graph-Parallel Pattern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9685883" y="3279008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771609" y="390316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152107" y="1973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368565" y="3847364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9282511" y="5493915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6797151" y="5549711"/>
            <a:ext cx="2485360" cy="134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6" idx="7"/>
          </p:cNvCxnSpPr>
          <p:nvPr/>
        </p:nvCxnSpPr>
        <p:spPr>
          <a:xfrm flipH="1">
            <a:off x="5729743" y="2164051"/>
            <a:ext cx="1422365" cy="246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1"/>
            <a:endCxn id="7" idx="4"/>
          </p:cNvCxnSpPr>
          <p:nvPr/>
        </p:nvCxnSpPr>
        <p:spPr>
          <a:xfrm flipH="1" flipV="1">
            <a:off x="4962109" y="4284161"/>
            <a:ext cx="1509838" cy="11308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3"/>
            <a:endCxn id="7" idx="0"/>
          </p:cNvCxnSpPr>
          <p:nvPr/>
        </p:nvCxnSpPr>
        <p:spPr>
          <a:xfrm flipH="1">
            <a:off x="4962110" y="2679756"/>
            <a:ext cx="498225" cy="1223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0"/>
            <a:endCxn id="5" idx="4"/>
          </p:cNvCxnSpPr>
          <p:nvPr/>
        </p:nvCxnSpPr>
        <p:spPr>
          <a:xfrm flipV="1">
            <a:off x="9473011" y="3660009"/>
            <a:ext cx="403372" cy="1833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2" idx="2"/>
            <a:endCxn id="8" idx="6"/>
          </p:cNvCxnSpPr>
          <p:nvPr/>
        </p:nvCxnSpPr>
        <p:spPr>
          <a:xfrm flipH="1">
            <a:off x="7533107" y="1943101"/>
            <a:ext cx="1947662" cy="2209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2" idx="4"/>
            <a:endCxn id="5" idx="0"/>
          </p:cNvCxnSpPr>
          <p:nvPr/>
        </p:nvCxnSpPr>
        <p:spPr>
          <a:xfrm>
            <a:off x="9671269" y="2133600"/>
            <a:ext cx="205114" cy="114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8" idx="5"/>
            <a:endCxn id="5" idx="1"/>
          </p:cNvCxnSpPr>
          <p:nvPr/>
        </p:nvCxnSpPr>
        <p:spPr>
          <a:xfrm>
            <a:off x="7477311" y="2298756"/>
            <a:ext cx="2264368" cy="1036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404538" y="2354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416151" y="535921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480769" y="175260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4" name="Can 213"/>
          <p:cNvSpPr/>
          <p:nvPr/>
        </p:nvSpPr>
        <p:spPr>
          <a:xfrm>
            <a:off x="2286000" y="2377577"/>
            <a:ext cx="1822558" cy="13429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Model / Alg. </a:t>
            </a:r>
          </a:p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State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5038310" y="2219847"/>
            <a:ext cx="5096291" cy="3663286"/>
            <a:chOff x="3514309" y="2067447"/>
            <a:chExt cx="5096291" cy="3663286"/>
          </a:xfrm>
        </p:grpSpPr>
        <p:sp>
          <p:nvSpPr>
            <p:cNvPr id="216" name="Can 215"/>
            <p:cNvSpPr/>
            <p:nvPr/>
          </p:nvSpPr>
          <p:spPr>
            <a:xfrm>
              <a:off x="3514309" y="4020168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844565" y="206744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Can 217"/>
            <p:cNvSpPr/>
            <p:nvPr/>
          </p:nvSpPr>
          <p:spPr>
            <a:xfrm>
              <a:off x="6055469" y="398071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7989079" y="5540233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2" name="Can 221"/>
            <p:cNvSpPr/>
            <p:nvPr/>
          </p:nvSpPr>
          <p:spPr>
            <a:xfrm>
              <a:off x="8382000" y="3261312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6" name="Can 225"/>
            <p:cNvSpPr/>
            <p:nvPr/>
          </p:nvSpPr>
          <p:spPr>
            <a:xfrm>
              <a:off x="4663551" y="381196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8" name="Can 227"/>
            <p:cNvSpPr/>
            <p:nvPr/>
          </p:nvSpPr>
          <p:spPr>
            <a:xfrm>
              <a:off x="5816153" y="289665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1" name="Can 230"/>
            <p:cNvSpPr/>
            <p:nvPr/>
          </p:nvSpPr>
          <p:spPr>
            <a:xfrm>
              <a:off x="7048500" y="3507889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3" name="Can 232"/>
            <p:cNvSpPr/>
            <p:nvPr/>
          </p:nvSpPr>
          <p:spPr>
            <a:xfrm>
              <a:off x="6858000" y="45720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5115533" y="1916401"/>
            <a:ext cx="4798950" cy="3863264"/>
            <a:chOff x="3591533" y="1764001"/>
            <a:chExt cx="4798950" cy="3863264"/>
          </a:xfrm>
        </p:grpSpPr>
        <p:sp>
          <p:nvSpPr>
            <p:cNvPr id="215" name="Can 214"/>
            <p:cNvSpPr/>
            <p:nvPr/>
          </p:nvSpPr>
          <p:spPr>
            <a:xfrm>
              <a:off x="4147238" y="243951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Can 218"/>
            <p:cNvSpPr/>
            <p:nvPr/>
          </p:nvSpPr>
          <p:spPr>
            <a:xfrm>
              <a:off x="5158851" y="543676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8161883" y="176400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Can 223"/>
            <p:cNvSpPr/>
            <p:nvPr/>
          </p:nvSpPr>
          <p:spPr>
            <a:xfrm>
              <a:off x="4777851" y="20383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5" name="Can 224"/>
            <p:cNvSpPr/>
            <p:nvPr/>
          </p:nvSpPr>
          <p:spPr>
            <a:xfrm>
              <a:off x="3591533" y="299190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Can 226"/>
            <p:cNvSpPr/>
            <p:nvPr/>
          </p:nvSpPr>
          <p:spPr>
            <a:xfrm>
              <a:off x="6934200" y="178124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9" name="Can 228"/>
            <p:cNvSpPr/>
            <p:nvPr/>
          </p:nvSpPr>
          <p:spPr>
            <a:xfrm>
              <a:off x="6972300" y="253476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0" name="Can 229"/>
            <p:cNvSpPr/>
            <p:nvPr/>
          </p:nvSpPr>
          <p:spPr>
            <a:xfrm>
              <a:off x="8103379" y="239265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2" name="Can 231"/>
            <p:cNvSpPr/>
            <p:nvPr/>
          </p:nvSpPr>
          <p:spPr>
            <a:xfrm>
              <a:off x="8047583" y="42672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4" name="Can 233"/>
            <p:cNvSpPr/>
            <p:nvPr/>
          </p:nvSpPr>
          <p:spPr>
            <a:xfrm>
              <a:off x="6324600" y="534151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5" name="Can 234"/>
            <p:cNvSpPr/>
            <p:nvPr/>
          </p:nvSpPr>
          <p:spPr>
            <a:xfrm>
              <a:off x="4157897" y="4667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49" name="Rounded Rectangle 248"/>
          <p:cNvSpPr/>
          <p:nvPr/>
        </p:nvSpPr>
        <p:spPr>
          <a:xfrm>
            <a:off x="1986864" y="5111562"/>
            <a:ext cx="3575737" cy="13654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Helvetica Neue Light"/>
                <a:cs typeface="Helvetica Neue Light"/>
              </a:rPr>
              <a:t>Computation depends only on the </a:t>
            </a:r>
            <a:r>
              <a:rPr lang="en-US" b="1" dirty="0">
                <a:solidFill>
                  <a:prstClr val="black"/>
                </a:solidFill>
                <a:latin typeface="Helvetica Neue Light"/>
                <a:cs typeface="Helvetica Neue Light"/>
              </a:rPr>
              <a:t>neighbors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535318" y="1752600"/>
            <a:ext cx="2370683" cy="1526408"/>
            <a:chOff x="6019800" y="1600200"/>
            <a:chExt cx="2370683" cy="1526408"/>
          </a:xfrm>
        </p:grpSpPr>
        <p:grpSp>
          <p:nvGrpSpPr>
            <p:cNvPr id="14" name="Group 13"/>
            <p:cNvGrpSpPr/>
            <p:nvPr/>
          </p:nvGrpSpPr>
          <p:grpSpPr>
            <a:xfrm>
              <a:off x="6019800" y="1600200"/>
              <a:ext cx="2343276" cy="1526408"/>
              <a:chOff x="6019800" y="1600200"/>
              <a:chExt cx="2343276" cy="1526408"/>
            </a:xfrm>
          </p:grpSpPr>
          <p:cxnSp>
            <p:nvCxnSpPr>
              <p:cNvPr id="57" name="Straight Connector 56"/>
              <p:cNvCxnSpPr>
                <a:stCxn id="59" idx="2"/>
              </p:cNvCxnSpPr>
              <p:nvPr/>
            </p:nvCxnSpPr>
            <p:spPr>
              <a:xfrm flipH="1">
                <a:off x="6019800" y="1790700"/>
                <a:ext cx="1947662" cy="2209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9" idx="4"/>
              </p:cNvCxnSpPr>
              <p:nvPr/>
            </p:nvCxnSpPr>
            <p:spPr>
              <a:xfrm>
                <a:off x="8157962" y="1981200"/>
                <a:ext cx="205114" cy="114540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967462" y="1600200"/>
                <a:ext cx="381000" cy="3810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1" name="Can 60"/>
            <p:cNvSpPr/>
            <p:nvPr/>
          </p:nvSpPr>
          <p:spPr>
            <a:xfrm>
              <a:off x="8161883" y="17526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Can 61"/>
            <p:cNvSpPr/>
            <p:nvPr/>
          </p:nvSpPr>
          <p:spPr>
            <a:xfrm>
              <a:off x="6934200" y="176984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Can 62"/>
            <p:cNvSpPr/>
            <p:nvPr/>
          </p:nvSpPr>
          <p:spPr>
            <a:xfrm>
              <a:off x="8103379" y="2381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14" grpId="0" animBg="1"/>
      <p:bldP spid="2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features – Why Python is GREAT ?!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5" y="1278000"/>
            <a:ext cx="10489175" cy="49227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Interpreted 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You need to install Python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Doesn’t need compilation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Multi-platform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Object Oriented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Strongly typed and Dynamically typed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/>
              <a:t>&gt;&gt; a = ‘test’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/>
              <a:t>&gt;&gt; type(a)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Multi purpose (Web, GUI, Scripting, Machine learning)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Fast and flexible (Python Shell)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7400" y="152400"/>
            <a:ext cx="8229600" cy="838200"/>
          </a:xfrm>
        </p:spPr>
        <p:txBody>
          <a:bodyPr/>
          <a:lstStyle/>
          <a:p>
            <a:r>
              <a:rPr lang="en-US" sz="4400" dirty="0"/>
              <a:t>Graphs are Central to Analytics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77865" y="1905000"/>
            <a:ext cx="1249060" cy="1905000"/>
            <a:chOff x="253865" y="1905000"/>
            <a:chExt cx="1249060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253865" y="1905000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cxnSp>
        <p:nvCxnSpPr>
          <p:cNvPr id="35" name="Straight Arrow Connector 34"/>
          <p:cNvCxnSpPr/>
          <p:nvPr/>
        </p:nvCxnSpPr>
        <p:spPr>
          <a:xfrm flipV="1">
            <a:off x="4876800" y="2705947"/>
            <a:ext cx="457200" cy="3168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5332865" y="1228288"/>
            <a:ext cx="1261884" cy="1595656"/>
            <a:chOff x="3808865" y="1228288"/>
            <a:chExt cx="1261884" cy="1595656"/>
          </a:xfrm>
        </p:grpSpPr>
        <p:sp>
          <p:nvSpPr>
            <p:cNvPr id="38" name="TextBox 37"/>
            <p:cNvSpPr txBox="1"/>
            <p:nvPr/>
          </p:nvSpPr>
          <p:spPr>
            <a:xfrm>
              <a:off x="3808865" y="1228288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7175910" y="1228288"/>
            <a:ext cx="1261884" cy="1595656"/>
            <a:chOff x="5651910" y="1228288"/>
            <a:chExt cx="1261884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4" name="Straight Arrow Connector 113"/>
          <p:cNvCxnSpPr/>
          <p:nvPr/>
        </p:nvCxnSpPr>
        <p:spPr>
          <a:xfrm>
            <a:off x="6705600" y="227556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8763000" y="227556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8877727" y="1228288"/>
            <a:ext cx="1595373" cy="1498808"/>
            <a:chOff x="7353726" y="1228288"/>
            <a:chExt cx="1595373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59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13" name="Straight Arrow Connector 12"/>
          <p:cNvCxnSpPr/>
          <p:nvPr/>
        </p:nvCxnSpPr>
        <p:spPr>
          <a:xfrm>
            <a:off x="3086100" y="3352800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702897" y="1905001"/>
            <a:ext cx="914400" cy="1809621"/>
            <a:chOff x="2178897" y="1905000"/>
            <a:chExt cx="914400" cy="1809621"/>
          </a:xfrm>
        </p:grpSpPr>
        <p:sp>
          <p:nvSpPr>
            <p:cNvPr id="34" name="TextBox 33"/>
            <p:cNvSpPr txBox="1"/>
            <p:nvPr/>
          </p:nvSpPr>
          <p:spPr>
            <a:xfrm>
              <a:off x="2268016" y="1905000"/>
              <a:ext cx="736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165" name="Straight Arrow Connector 164"/>
          <p:cNvCxnSpPr/>
          <p:nvPr/>
        </p:nvCxnSpPr>
        <p:spPr>
          <a:xfrm>
            <a:off x="6705600" y="424810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143818" y="2895601"/>
            <a:ext cx="1415836" cy="1843613"/>
            <a:chOff x="5619818" y="2895600"/>
            <a:chExt cx="1415836" cy="1843613"/>
          </a:xfrm>
        </p:grpSpPr>
        <p:sp>
          <p:nvSpPr>
            <p:cNvPr id="168" name="TextBox 167"/>
            <p:cNvSpPr txBox="1"/>
            <p:nvPr/>
          </p:nvSpPr>
          <p:spPr>
            <a:xfrm>
              <a:off x="5619818" y="2895600"/>
              <a:ext cx="14158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8922286" y="3264932"/>
            <a:ext cx="1445973" cy="1434708"/>
            <a:chOff x="7398285" y="3264932"/>
            <a:chExt cx="1445973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445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80" name="Straight Arrow Connector 379"/>
          <p:cNvCxnSpPr/>
          <p:nvPr/>
        </p:nvCxnSpPr>
        <p:spPr>
          <a:xfrm>
            <a:off x="8763000" y="424810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>
            <a:off x="3057707" y="6229297"/>
            <a:ext cx="43778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352800" y="5246132"/>
            <a:ext cx="1492716" cy="1459468"/>
            <a:chOff x="1828800" y="5246132"/>
            <a:chExt cx="149271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8" name="Straight Arrow Connector 317"/>
          <p:cNvCxnSpPr/>
          <p:nvPr/>
        </p:nvCxnSpPr>
        <p:spPr>
          <a:xfrm>
            <a:off x="5040614" y="624111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5387242" y="4876800"/>
            <a:ext cx="1351652" cy="1828800"/>
            <a:chOff x="3863242" y="4876800"/>
            <a:chExt cx="1351652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863242" y="487680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/>
          <p:cNvGrpSpPr/>
          <p:nvPr/>
        </p:nvGrpSpPr>
        <p:grpSpPr>
          <a:xfrm>
            <a:off x="7175910" y="4876800"/>
            <a:ext cx="1351652" cy="1804028"/>
            <a:chOff x="5651910" y="4876800"/>
            <a:chExt cx="1351652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651910" y="487680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81" name="Straight Arrow Connector 380"/>
          <p:cNvCxnSpPr/>
          <p:nvPr/>
        </p:nvCxnSpPr>
        <p:spPr>
          <a:xfrm>
            <a:off x="6705600" y="6229297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470568" y="2895601"/>
            <a:ext cx="1185003" cy="1843613"/>
            <a:chOff x="3946567" y="2895600"/>
            <a:chExt cx="118500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946567" y="2895600"/>
              <a:ext cx="1185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</p:grpSp>
      <p:cxnSp>
        <p:nvCxnSpPr>
          <p:cNvPr id="401" name="Straight Arrow Connector 400"/>
          <p:cNvCxnSpPr/>
          <p:nvPr/>
        </p:nvCxnSpPr>
        <p:spPr>
          <a:xfrm>
            <a:off x="4876800" y="3721796"/>
            <a:ext cx="457200" cy="3168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752217" y="4953000"/>
            <a:ext cx="1300356" cy="1727828"/>
            <a:chOff x="228217" y="4953000"/>
            <a:chExt cx="1300356" cy="1727828"/>
          </a:xfrm>
        </p:grpSpPr>
        <p:sp>
          <p:nvSpPr>
            <p:cNvPr id="230" name="TextBox 229"/>
            <p:cNvSpPr txBox="1"/>
            <p:nvPr/>
          </p:nvSpPr>
          <p:spPr>
            <a:xfrm>
              <a:off x="228217" y="4953000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402" name="Straight Arrow Connector 401"/>
          <p:cNvCxnSpPr/>
          <p:nvPr/>
        </p:nvCxnSpPr>
        <p:spPr>
          <a:xfrm flipH="1">
            <a:off x="2384688" y="4128494"/>
            <a:ext cx="12624" cy="93313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097037" y="4876800"/>
            <a:ext cx="1351652" cy="1804028"/>
            <a:chOff x="7573037" y="4876800"/>
            <a:chExt cx="1351652" cy="1804028"/>
          </a:xfrm>
        </p:grpSpPr>
        <p:sp>
          <p:nvSpPr>
            <p:cNvPr id="382" name="TextBox 381"/>
            <p:cNvSpPr txBox="1"/>
            <p:nvPr/>
          </p:nvSpPr>
          <p:spPr>
            <a:xfrm>
              <a:off x="7573037" y="487680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97" name="Straight Arrow Connector 396"/>
          <p:cNvCxnSpPr/>
          <p:nvPr/>
        </p:nvCxnSpPr>
        <p:spPr>
          <a:xfrm>
            <a:off x="8763000" y="6229297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/>
          <p:cNvCxnSpPr/>
          <p:nvPr/>
        </p:nvCxnSpPr>
        <p:spPr>
          <a:xfrm>
            <a:off x="8504606" y="4800600"/>
            <a:ext cx="486995" cy="5891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5979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 smtClean="0">
                <a:latin typeface="Gill Sans Light"/>
                <a:cs typeface="Gill Sans Light"/>
              </a:rPr>
              <a:t> Systems to Support Each View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524000" y="1170057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ill Sans Light"/>
                <a:cs typeface="Gill Sans Light"/>
              </a:rPr>
              <a:t>Table View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096001" y="1170057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ill Sans Light"/>
                <a:cs typeface="Gill Sans Light"/>
              </a:rPr>
              <a:t>Graph View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6096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321190" y="2000322"/>
            <a:ext cx="4118210" cy="4324279"/>
            <a:chOff x="4797190" y="2000321"/>
            <a:chExt cx="4118210" cy="4324279"/>
          </a:xfrm>
        </p:grpSpPr>
        <p:sp>
          <p:nvSpPr>
            <p:cNvPr id="175" name="Rectangle 174"/>
            <p:cNvSpPr/>
            <p:nvPr/>
          </p:nvSpPr>
          <p:spPr>
            <a:xfrm>
              <a:off x="5334000" y="3048000"/>
              <a:ext cx="3048000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Dependency Graph</a:t>
              </a: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5412017" y="3649647"/>
              <a:ext cx="1752501" cy="2522553"/>
              <a:chOff x="5640617" y="3597015"/>
              <a:chExt cx="1752501" cy="2522553"/>
            </a:xfrm>
          </p:grpSpPr>
          <p:sp>
            <p:nvSpPr>
              <p:cNvPr id="177" name="Freeform 176"/>
              <p:cNvSpPr/>
              <p:nvPr/>
            </p:nvSpPr>
            <p:spPr>
              <a:xfrm>
                <a:off x="5640617" y="3597015"/>
                <a:ext cx="1752501" cy="2522553"/>
              </a:xfrm>
              <a:custGeom>
                <a:avLst/>
                <a:gdLst>
                  <a:gd name="connsiteX0" fmla="*/ 31632 w 1797847"/>
                  <a:gd name="connsiteY0" fmla="*/ 812586 h 2552203"/>
                  <a:gd name="connsiteX1" fmla="*/ 650368 w 1797847"/>
                  <a:gd name="connsiteY1" fmla="*/ 96119 h 2552203"/>
                  <a:gd name="connsiteX2" fmla="*/ 1073714 w 1797847"/>
                  <a:gd name="connsiteY2" fmla="*/ 52697 h 2552203"/>
                  <a:gd name="connsiteX3" fmla="*/ 1106279 w 1797847"/>
                  <a:gd name="connsiteY3" fmla="*/ 519486 h 2552203"/>
                  <a:gd name="connsiteX4" fmla="*/ 834904 w 1797847"/>
                  <a:gd name="connsiteY4" fmla="*/ 682320 h 2552203"/>
                  <a:gd name="connsiteX5" fmla="*/ 1214829 w 1797847"/>
                  <a:gd name="connsiteY5" fmla="*/ 671464 h 2552203"/>
                  <a:gd name="connsiteX6" fmla="*/ 1464495 w 1797847"/>
                  <a:gd name="connsiteY6" fmla="*/ 552053 h 2552203"/>
                  <a:gd name="connsiteX7" fmla="*/ 1735871 w 1797847"/>
                  <a:gd name="connsiteY7" fmla="*/ 725742 h 2552203"/>
                  <a:gd name="connsiteX8" fmla="*/ 1768436 w 1797847"/>
                  <a:gd name="connsiteY8" fmla="*/ 1094831 h 2552203"/>
                  <a:gd name="connsiteX9" fmla="*/ 1377655 w 1797847"/>
                  <a:gd name="connsiteY9" fmla="*/ 1235953 h 2552203"/>
                  <a:gd name="connsiteX10" fmla="*/ 1095424 w 1797847"/>
                  <a:gd name="connsiteY10" fmla="*/ 1116542 h 2552203"/>
                  <a:gd name="connsiteX11" fmla="*/ 552673 w 1797847"/>
                  <a:gd name="connsiteY11" fmla="*/ 1170820 h 2552203"/>
                  <a:gd name="connsiteX12" fmla="*/ 726353 w 1797847"/>
                  <a:gd name="connsiteY12" fmla="*/ 2093542 h 2552203"/>
                  <a:gd name="connsiteX13" fmla="*/ 672078 w 1797847"/>
                  <a:gd name="connsiteY13" fmla="*/ 2527765 h 2552203"/>
                  <a:gd name="connsiteX14" fmla="*/ 237877 w 1797847"/>
                  <a:gd name="connsiteY14" fmla="*/ 2462631 h 2552203"/>
                  <a:gd name="connsiteX15" fmla="*/ 107617 w 1797847"/>
                  <a:gd name="connsiteY15" fmla="*/ 2169531 h 2552203"/>
                  <a:gd name="connsiteX16" fmla="*/ 31632 w 1797847"/>
                  <a:gd name="connsiteY16" fmla="*/ 812586 h 2552203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214829 w 1797847"/>
                  <a:gd name="connsiteY5" fmla="*/ 665013 h 2545752"/>
                  <a:gd name="connsiteX6" fmla="*/ 1464495 w 1797847"/>
                  <a:gd name="connsiteY6" fmla="*/ 545602 h 2545752"/>
                  <a:gd name="connsiteX7" fmla="*/ 1735871 w 1797847"/>
                  <a:gd name="connsiteY7" fmla="*/ 719291 h 2545752"/>
                  <a:gd name="connsiteX8" fmla="*/ 1768436 w 1797847"/>
                  <a:gd name="connsiteY8" fmla="*/ 1088380 h 2545752"/>
                  <a:gd name="connsiteX9" fmla="*/ 1377655 w 1797847"/>
                  <a:gd name="connsiteY9" fmla="*/ 1229502 h 2545752"/>
                  <a:gd name="connsiteX10" fmla="*/ 1095424 w 1797847"/>
                  <a:gd name="connsiteY10" fmla="*/ 1110091 h 2545752"/>
                  <a:gd name="connsiteX11" fmla="*/ 552673 w 1797847"/>
                  <a:gd name="connsiteY11" fmla="*/ 1164369 h 2545752"/>
                  <a:gd name="connsiteX12" fmla="*/ 726353 w 1797847"/>
                  <a:gd name="connsiteY12" fmla="*/ 2087091 h 2545752"/>
                  <a:gd name="connsiteX13" fmla="*/ 672078 w 1797847"/>
                  <a:gd name="connsiteY13" fmla="*/ 2521314 h 2545752"/>
                  <a:gd name="connsiteX14" fmla="*/ 237877 w 1797847"/>
                  <a:gd name="connsiteY14" fmla="*/ 2456180 h 2545752"/>
                  <a:gd name="connsiteX15" fmla="*/ 107617 w 1797847"/>
                  <a:gd name="connsiteY15" fmla="*/ 2163080 h 2545752"/>
                  <a:gd name="connsiteX16" fmla="*/ 31632 w 1797847"/>
                  <a:gd name="connsiteY16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900034 w 1797847"/>
                  <a:gd name="connsiteY4" fmla="*/ 697580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36862"/>
                  <a:gd name="connsiteY0" fmla="*/ 806135 h 2545752"/>
                  <a:gd name="connsiteX1" fmla="*/ 650368 w 1736862"/>
                  <a:gd name="connsiteY1" fmla="*/ 89668 h 2545752"/>
                  <a:gd name="connsiteX2" fmla="*/ 1073714 w 1736862"/>
                  <a:gd name="connsiteY2" fmla="*/ 46246 h 2545752"/>
                  <a:gd name="connsiteX3" fmla="*/ 1106279 w 1736862"/>
                  <a:gd name="connsiteY3" fmla="*/ 415335 h 2545752"/>
                  <a:gd name="connsiteX4" fmla="*/ 900034 w 1736862"/>
                  <a:gd name="connsiteY4" fmla="*/ 697580 h 2545752"/>
                  <a:gd name="connsiteX5" fmla="*/ 1464495 w 1736862"/>
                  <a:gd name="connsiteY5" fmla="*/ 545602 h 2545752"/>
                  <a:gd name="connsiteX6" fmla="*/ 1735871 w 1736862"/>
                  <a:gd name="connsiteY6" fmla="*/ 719291 h 2545752"/>
                  <a:gd name="connsiteX7" fmla="*/ 1377655 w 1736862"/>
                  <a:gd name="connsiteY7" fmla="*/ 1229502 h 2545752"/>
                  <a:gd name="connsiteX8" fmla="*/ 1095424 w 1736862"/>
                  <a:gd name="connsiteY8" fmla="*/ 1110091 h 2545752"/>
                  <a:gd name="connsiteX9" fmla="*/ 552673 w 1736862"/>
                  <a:gd name="connsiteY9" fmla="*/ 1164369 h 2545752"/>
                  <a:gd name="connsiteX10" fmla="*/ 726353 w 1736862"/>
                  <a:gd name="connsiteY10" fmla="*/ 2087091 h 2545752"/>
                  <a:gd name="connsiteX11" fmla="*/ 672078 w 1736862"/>
                  <a:gd name="connsiteY11" fmla="*/ 2521314 h 2545752"/>
                  <a:gd name="connsiteX12" fmla="*/ 237877 w 1736862"/>
                  <a:gd name="connsiteY12" fmla="*/ 2456180 h 2545752"/>
                  <a:gd name="connsiteX13" fmla="*/ 107617 w 1736862"/>
                  <a:gd name="connsiteY13" fmla="*/ 2163080 h 2545752"/>
                  <a:gd name="connsiteX14" fmla="*/ 31632 w 1736862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1095424 w 1769283"/>
                  <a:gd name="connsiteY8" fmla="*/ 1110091 h 2545752"/>
                  <a:gd name="connsiteX9" fmla="*/ 552673 w 1769283"/>
                  <a:gd name="connsiteY9" fmla="*/ 1164369 h 2545752"/>
                  <a:gd name="connsiteX10" fmla="*/ 726353 w 1769283"/>
                  <a:gd name="connsiteY10" fmla="*/ 2087091 h 2545752"/>
                  <a:gd name="connsiteX11" fmla="*/ 672078 w 1769283"/>
                  <a:gd name="connsiteY11" fmla="*/ 2521314 h 2545752"/>
                  <a:gd name="connsiteX12" fmla="*/ 237877 w 1769283"/>
                  <a:gd name="connsiteY12" fmla="*/ 2456180 h 2545752"/>
                  <a:gd name="connsiteX13" fmla="*/ 107617 w 1769283"/>
                  <a:gd name="connsiteY13" fmla="*/ 2163080 h 2545752"/>
                  <a:gd name="connsiteX14" fmla="*/ 31632 w 1769283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552673 w 1769283"/>
                  <a:gd name="connsiteY8" fmla="*/ 1164369 h 2545752"/>
                  <a:gd name="connsiteX9" fmla="*/ 726353 w 1769283"/>
                  <a:gd name="connsiteY9" fmla="*/ 2087091 h 2545752"/>
                  <a:gd name="connsiteX10" fmla="*/ 672078 w 1769283"/>
                  <a:gd name="connsiteY10" fmla="*/ 2521314 h 2545752"/>
                  <a:gd name="connsiteX11" fmla="*/ 237877 w 1769283"/>
                  <a:gd name="connsiteY11" fmla="*/ 2456180 h 2545752"/>
                  <a:gd name="connsiteX12" fmla="*/ 107617 w 1769283"/>
                  <a:gd name="connsiteY12" fmla="*/ 2163080 h 2545752"/>
                  <a:gd name="connsiteX13" fmla="*/ 31632 w 1769283"/>
                  <a:gd name="connsiteY13" fmla="*/ 806135 h 2545752"/>
                  <a:gd name="connsiteX0" fmla="*/ 16022 w 1753673"/>
                  <a:gd name="connsiteY0" fmla="*/ 806135 h 2545752"/>
                  <a:gd name="connsiteX1" fmla="*/ 634758 w 1753673"/>
                  <a:gd name="connsiteY1" fmla="*/ 89668 h 2545752"/>
                  <a:gd name="connsiteX2" fmla="*/ 1058104 w 1753673"/>
                  <a:gd name="connsiteY2" fmla="*/ 46246 h 2545752"/>
                  <a:gd name="connsiteX3" fmla="*/ 1090669 w 1753673"/>
                  <a:gd name="connsiteY3" fmla="*/ 415335 h 2545752"/>
                  <a:gd name="connsiteX4" fmla="*/ 884424 w 1753673"/>
                  <a:gd name="connsiteY4" fmla="*/ 697580 h 2545752"/>
                  <a:gd name="connsiteX5" fmla="*/ 1448885 w 1753673"/>
                  <a:gd name="connsiteY5" fmla="*/ 545602 h 2545752"/>
                  <a:gd name="connsiteX6" fmla="*/ 1752826 w 1753673"/>
                  <a:gd name="connsiteY6" fmla="*/ 903836 h 2545752"/>
                  <a:gd name="connsiteX7" fmla="*/ 1362045 w 1753673"/>
                  <a:gd name="connsiteY7" fmla="*/ 1229502 h 2545752"/>
                  <a:gd name="connsiteX8" fmla="*/ 537063 w 1753673"/>
                  <a:gd name="connsiteY8" fmla="*/ 1164369 h 2545752"/>
                  <a:gd name="connsiteX9" fmla="*/ 710743 w 1753673"/>
                  <a:gd name="connsiteY9" fmla="*/ 2087091 h 2545752"/>
                  <a:gd name="connsiteX10" fmla="*/ 656468 w 1753673"/>
                  <a:gd name="connsiteY10" fmla="*/ 2521314 h 2545752"/>
                  <a:gd name="connsiteX11" fmla="*/ 222267 w 1753673"/>
                  <a:gd name="connsiteY11" fmla="*/ 2456180 h 2545752"/>
                  <a:gd name="connsiteX12" fmla="*/ 16022 w 1753673"/>
                  <a:gd name="connsiteY12" fmla="*/ 806135 h 2545752"/>
                  <a:gd name="connsiteX0" fmla="*/ 22512 w 1760163"/>
                  <a:gd name="connsiteY0" fmla="*/ 806135 h 2536601"/>
                  <a:gd name="connsiteX1" fmla="*/ 641248 w 1760163"/>
                  <a:gd name="connsiteY1" fmla="*/ 89668 h 2536601"/>
                  <a:gd name="connsiteX2" fmla="*/ 1064594 w 1760163"/>
                  <a:gd name="connsiteY2" fmla="*/ 46246 h 2536601"/>
                  <a:gd name="connsiteX3" fmla="*/ 1097159 w 1760163"/>
                  <a:gd name="connsiteY3" fmla="*/ 415335 h 2536601"/>
                  <a:gd name="connsiteX4" fmla="*/ 890914 w 1760163"/>
                  <a:gd name="connsiteY4" fmla="*/ 697580 h 2536601"/>
                  <a:gd name="connsiteX5" fmla="*/ 1455375 w 1760163"/>
                  <a:gd name="connsiteY5" fmla="*/ 545602 h 2536601"/>
                  <a:gd name="connsiteX6" fmla="*/ 1759316 w 1760163"/>
                  <a:gd name="connsiteY6" fmla="*/ 903836 h 2536601"/>
                  <a:gd name="connsiteX7" fmla="*/ 1368535 w 1760163"/>
                  <a:gd name="connsiteY7" fmla="*/ 1229502 h 2536601"/>
                  <a:gd name="connsiteX8" fmla="*/ 543553 w 1760163"/>
                  <a:gd name="connsiteY8" fmla="*/ 1164369 h 2536601"/>
                  <a:gd name="connsiteX9" fmla="*/ 717233 w 1760163"/>
                  <a:gd name="connsiteY9" fmla="*/ 2087091 h 2536601"/>
                  <a:gd name="connsiteX10" fmla="*/ 662958 w 1760163"/>
                  <a:gd name="connsiteY10" fmla="*/ 2521314 h 2536601"/>
                  <a:gd name="connsiteX11" fmla="*/ 185337 w 1760163"/>
                  <a:gd name="connsiteY11" fmla="*/ 2412758 h 2536601"/>
                  <a:gd name="connsiteX12" fmla="*/ 22512 w 1760163"/>
                  <a:gd name="connsiteY12" fmla="*/ 806135 h 2536601"/>
                  <a:gd name="connsiteX0" fmla="*/ 22512 w 1760163"/>
                  <a:gd name="connsiteY0" fmla="*/ 806135 h 2517435"/>
                  <a:gd name="connsiteX1" fmla="*/ 641248 w 1760163"/>
                  <a:gd name="connsiteY1" fmla="*/ 89668 h 2517435"/>
                  <a:gd name="connsiteX2" fmla="*/ 1064594 w 1760163"/>
                  <a:gd name="connsiteY2" fmla="*/ 46246 h 2517435"/>
                  <a:gd name="connsiteX3" fmla="*/ 1097159 w 1760163"/>
                  <a:gd name="connsiteY3" fmla="*/ 415335 h 2517435"/>
                  <a:gd name="connsiteX4" fmla="*/ 890914 w 1760163"/>
                  <a:gd name="connsiteY4" fmla="*/ 697580 h 2517435"/>
                  <a:gd name="connsiteX5" fmla="*/ 1455375 w 1760163"/>
                  <a:gd name="connsiteY5" fmla="*/ 545602 h 2517435"/>
                  <a:gd name="connsiteX6" fmla="*/ 1759316 w 1760163"/>
                  <a:gd name="connsiteY6" fmla="*/ 903836 h 2517435"/>
                  <a:gd name="connsiteX7" fmla="*/ 1368535 w 1760163"/>
                  <a:gd name="connsiteY7" fmla="*/ 1229502 h 2517435"/>
                  <a:gd name="connsiteX8" fmla="*/ 543553 w 1760163"/>
                  <a:gd name="connsiteY8" fmla="*/ 1164369 h 2517435"/>
                  <a:gd name="connsiteX9" fmla="*/ 717233 w 1760163"/>
                  <a:gd name="connsiteY9" fmla="*/ 2087091 h 2517435"/>
                  <a:gd name="connsiteX10" fmla="*/ 619538 w 1760163"/>
                  <a:gd name="connsiteY10" fmla="*/ 2499603 h 2517435"/>
                  <a:gd name="connsiteX11" fmla="*/ 185337 w 1760163"/>
                  <a:gd name="connsiteY11" fmla="*/ 2412758 h 2517435"/>
                  <a:gd name="connsiteX12" fmla="*/ 22512 w 1760163"/>
                  <a:gd name="connsiteY12" fmla="*/ 806135 h 2517435"/>
                  <a:gd name="connsiteX0" fmla="*/ 30153 w 1767804"/>
                  <a:gd name="connsiteY0" fmla="*/ 806135 h 2540057"/>
                  <a:gd name="connsiteX1" fmla="*/ 648889 w 1767804"/>
                  <a:gd name="connsiteY1" fmla="*/ 89668 h 2540057"/>
                  <a:gd name="connsiteX2" fmla="*/ 1072235 w 1767804"/>
                  <a:gd name="connsiteY2" fmla="*/ 46246 h 2540057"/>
                  <a:gd name="connsiteX3" fmla="*/ 1104800 w 1767804"/>
                  <a:gd name="connsiteY3" fmla="*/ 415335 h 2540057"/>
                  <a:gd name="connsiteX4" fmla="*/ 898555 w 1767804"/>
                  <a:gd name="connsiteY4" fmla="*/ 697580 h 2540057"/>
                  <a:gd name="connsiteX5" fmla="*/ 1463016 w 1767804"/>
                  <a:gd name="connsiteY5" fmla="*/ 545602 h 2540057"/>
                  <a:gd name="connsiteX6" fmla="*/ 1766957 w 1767804"/>
                  <a:gd name="connsiteY6" fmla="*/ 903836 h 2540057"/>
                  <a:gd name="connsiteX7" fmla="*/ 1376176 w 1767804"/>
                  <a:gd name="connsiteY7" fmla="*/ 1229502 h 2540057"/>
                  <a:gd name="connsiteX8" fmla="*/ 551194 w 1767804"/>
                  <a:gd name="connsiteY8" fmla="*/ 1164369 h 2540057"/>
                  <a:gd name="connsiteX9" fmla="*/ 724874 w 1767804"/>
                  <a:gd name="connsiteY9" fmla="*/ 2087091 h 2540057"/>
                  <a:gd name="connsiteX10" fmla="*/ 627179 w 1767804"/>
                  <a:gd name="connsiteY10" fmla="*/ 2499603 h 2540057"/>
                  <a:gd name="connsiteX11" fmla="*/ 192978 w 1767804"/>
                  <a:gd name="connsiteY11" fmla="*/ 2412758 h 2540057"/>
                  <a:gd name="connsiteX12" fmla="*/ 106138 w 1767804"/>
                  <a:gd name="connsiteY12" fmla="*/ 1511747 h 2540057"/>
                  <a:gd name="connsiteX13" fmla="*/ 30153 w 1767804"/>
                  <a:gd name="connsiteY13" fmla="*/ 806135 h 2540057"/>
                  <a:gd name="connsiteX0" fmla="*/ 14850 w 1752501"/>
                  <a:gd name="connsiteY0" fmla="*/ 788631 h 2522553"/>
                  <a:gd name="connsiteX1" fmla="*/ 405631 w 1752501"/>
                  <a:gd name="connsiteY1" fmla="*/ 452109 h 2522553"/>
                  <a:gd name="connsiteX2" fmla="*/ 633586 w 1752501"/>
                  <a:gd name="connsiteY2" fmla="*/ 72164 h 2522553"/>
                  <a:gd name="connsiteX3" fmla="*/ 1056932 w 1752501"/>
                  <a:gd name="connsiteY3" fmla="*/ 28742 h 2522553"/>
                  <a:gd name="connsiteX4" fmla="*/ 1089497 w 1752501"/>
                  <a:gd name="connsiteY4" fmla="*/ 397831 h 2522553"/>
                  <a:gd name="connsiteX5" fmla="*/ 883252 w 1752501"/>
                  <a:gd name="connsiteY5" fmla="*/ 680076 h 2522553"/>
                  <a:gd name="connsiteX6" fmla="*/ 1447713 w 1752501"/>
                  <a:gd name="connsiteY6" fmla="*/ 528098 h 2522553"/>
                  <a:gd name="connsiteX7" fmla="*/ 1751654 w 1752501"/>
                  <a:gd name="connsiteY7" fmla="*/ 886332 h 2522553"/>
                  <a:gd name="connsiteX8" fmla="*/ 1360873 w 1752501"/>
                  <a:gd name="connsiteY8" fmla="*/ 1211998 h 2522553"/>
                  <a:gd name="connsiteX9" fmla="*/ 535891 w 1752501"/>
                  <a:gd name="connsiteY9" fmla="*/ 1146865 h 2522553"/>
                  <a:gd name="connsiteX10" fmla="*/ 709571 w 1752501"/>
                  <a:gd name="connsiteY10" fmla="*/ 2069587 h 2522553"/>
                  <a:gd name="connsiteX11" fmla="*/ 611876 w 1752501"/>
                  <a:gd name="connsiteY11" fmla="*/ 2482099 h 2522553"/>
                  <a:gd name="connsiteX12" fmla="*/ 177675 w 1752501"/>
                  <a:gd name="connsiteY12" fmla="*/ 2395254 h 2522553"/>
                  <a:gd name="connsiteX13" fmla="*/ 90835 w 1752501"/>
                  <a:gd name="connsiteY13" fmla="*/ 1494243 h 2522553"/>
                  <a:gd name="connsiteX14" fmla="*/ 14850 w 1752501"/>
                  <a:gd name="connsiteY14" fmla="*/ 788631 h 252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501" h="2522553">
                    <a:moveTo>
                      <a:pt x="14850" y="788631"/>
                    </a:moveTo>
                    <a:cubicBezTo>
                      <a:pt x="67316" y="614942"/>
                      <a:pt x="302508" y="571520"/>
                      <a:pt x="405631" y="452109"/>
                    </a:cubicBezTo>
                    <a:cubicBezTo>
                      <a:pt x="508754" y="332698"/>
                      <a:pt x="525036" y="142725"/>
                      <a:pt x="633586" y="72164"/>
                    </a:cubicBezTo>
                    <a:cubicBezTo>
                      <a:pt x="742136" y="1603"/>
                      <a:pt x="980947" y="-25536"/>
                      <a:pt x="1056932" y="28742"/>
                    </a:cubicBezTo>
                    <a:cubicBezTo>
                      <a:pt x="1132917" y="83020"/>
                      <a:pt x="1118444" y="289275"/>
                      <a:pt x="1089497" y="397831"/>
                    </a:cubicBezTo>
                    <a:cubicBezTo>
                      <a:pt x="1060550" y="506387"/>
                      <a:pt x="823549" y="658365"/>
                      <a:pt x="883252" y="680076"/>
                    </a:cubicBezTo>
                    <a:cubicBezTo>
                      <a:pt x="942955" y="701787"/>
                      <a:pt x="1302979" y="493722"/>
                      <a:pt x="1447713" y="528098"/>
                    </a:cubicBezTo>
                    <a:cubicBezTo>
                      <a:pt x="1592447" y="562474"/>
                      <a:pt x="1766127" y="772349"/>
                      <a:pt x="1751654" y="886332"/>
                    </a:cubicBezTo>
                    <a:cubicBezTo>
                      <a:pt x="1737181" y="1000315"/>
                      <a:pt x="1563500" y="1168576"/>
                      <a:pt x="1360873" y="1211998"/>
                    </a:cubicBezTo>
                    <a:cubicBezTo>
                      <a:pt x="1158246" y="1255420"/>
                      <a:pt x="644441" y="1003934"/>
                      <a:pt x="535891" y="1146865"/>
                    </a:cubicBezTo>
                    <a:cubicBezTo>
                      <a:pt x="427341" y="1289797"/>
                      <a:pt x="696907" y="1847048"/>
                      <a:pt x="709571" y="2069587"/>
                    </a:cubicBezTo>
                    <a:cubicBezTo>
                      <a:pt x="722235" y="2292126"/>
                      <a:pt x="700525" y="2427821"/>
                      <a:pt x="611876" y="2482099"/>
                    </a:cubicBezTo>
                    <a:cubicBezTo>
                      <a:pt x="523227" y="2536377"/>
                      <a:pt x="280798" y="2559897"/>
                      <a:pt x="177675" y="2395254"/>
                    </a:cubicBezTo>
                    <a:cubicBezTo>
                      <a:pt x="74552" y="2230611"/>
                      <a:pt x="117972" y="1762013"/>
                      <a:pt x="90835" y="1494243"/>
                    </a:cubicBezTo>
                    <a:cubicBezTo>
                      <a:pt x="63698" y="1226473"/>
                      <a:pt x="-37616" y="962320"/>
                      <a:pt x="14850" y="78863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671580" y="4212712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502763" y="4166832"/>
              <a:ext cx="2778301" cy="1997546"/>
              <a:chOff x="5731363" y="4114200"/>
              <a:chExt cx="2778301" cy="1997546"/>
            </a:xfrm>
          </p:grpSpPr>
          <p:sp>
            <p:nvSpPr>
              <p:cNvPr id="185" name="Freeform 184"/>
              <p:cNvSpPr/>
              <p:nvPr/>
            </p:nvSpPr>
            <p:spPr>
              <a:xfrm>
                <a:off x="5731363" y="4114200"/>
                <a:ext cx="2778301" cy="1997546"/>
              </a:xfrm>
              <a:custGeom>
                <a:avLst/>
                <a:gdLst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677817 w 2902853"/>
                  <a:gd name="connsiteY25" fmla="*/ 2041004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99261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73209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482426 w 2902853"/>
                  <a:gd name="connsiteY0" fmla="*/ 2073571 h 2073648"/>
                  <a:gd name="connsiteX1" fmla="*/ 1156775 w 2902853"/>
                  <a:gd name="connsiteY1" fmla="*/ 1921593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2426 w 2902853"/>
                  <a:gd name="connsiteY0" fmla="*/ 2073571 h 2073648"/>
                  <a:gd name="connsiteX1" fmla="*/ 1069935 w 2902853"/>
                  <a:gd name="connsiteY1" fmla="*/ 1954159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9514 w 2909941"/>
                  <a:gd name="connsiteY0" fmla="*/ 2073571 h 2073648"/>
                  <a:gd name="connsiteX1" fmla="*/ 1077023 w 2909941"/>
                  <a:gd name="connsiteY1" fmla="*/ 1954159 h 2073648"/>
                  <a:gd name="connsiteX2" fmla="*/ 176056 w 2909941"/>
                  <a:gd name="connsiteY2" fmla="*/ 2019293 h 2073648"/>
                  <a:gd name="connsiteX3" fmla="*/ 13231 w 2909941"/>
                  <a:gd name="connsiteY3" fmla="*/ 1693627 h 2073648"/>
                  <a:gd name="connsiteX4" fmla="*/ 371447 w 2909941"/>
                  <a:gd name="connsiteY4" fmla="*/ 1411382 h 2073648"/>
                  <a:gd name="connsiteX5" fmla="*/ 816503 w 2909941"/>
                  <a:gd name="connsiteY5" fmla="*/ 1509082 h 2073648"/>
                  <a:gd name="connsiteX6" fmla="*/ 1218139 w 2909941"/>
                  <a:gd name="connsiteY6" fmla="*/ 1454804 h 2073648"/>
                  <a:gd name="connsiteX7" fmla="*/ 1304979 w 2909941"/>
                  <a:gd name="connsiteY7" fmla="*/ 1053149 h 2073648"/>
                  <a:gd name="connsiteX8" fmla="*/ 1153008 w 2909941"/>
                  <a:gd name="connsiteY8" fmla="*/ 618926 h 2073648"/>
                  <a:gd name="connsiteX9" fmla="*/ 1077023 w 2909941"/>
                  <a:gd name="connsiteY9" fmla="*/ 336682 h 2073648"/>
                  <a:gd name="connsiteX10" fmla="*/ 1446094 w 2909941"/>
                  <a:gd name="connsiteY10" fmla="*/ 159 h 2073648"/>
                  <a:gd name="connsiteX11" fmla="*/ 1750035 w 2909941"/>
                  <a:gd name="connsiteY11" fmla="*/ 380104 h 2073648"/>
                  <a:gd name="connsiteX12" fmla="*/ 1619774 w 2909941"/>
                  <a:gd name="connsiteY12" fmla="*/ 792615 h 2073648"/>
                  <a:gd name="connsiteX13" fmla="*/ 1554644 w 2909941"/>
                  <a:gd name="connsiteY13" fmla="*/ 1335393 h 2073648"/>
                  <a:gd name="connsiteX14" fmla="*/ 2249366 w 2909941"/>
                  <a:gd name="connsiteY14" fmla="*/ 608071 h 2073648"/>
                  <a:gd name="connsiteX15" fmla="*/ 2325351 w 2909941"/>
                  <a:gd name="connsiteY15" fmla="*/ 152137 h 2073648"/>
                  <a:gd name="connsiteX16" fmla="*/ 2857247 w 2909941"/>
                  <a:gd name="connsiteY16" fmla="*/ 152137 h 2073648"/>
                  <a:gd name="connsiteX17" fmla="*/ 2846392 w 2909941"/>
                  <a:gd name="connsiteY17" fmla="*/ 694915 h 2073648"/>
                  <a:gd name="connsiteX18" fmla="*/ 2466466 w 2909941"/>
                  <a:gd name="connsiteY18" fmla="*/ 836037 h 2073648"/>
                  <a:gd name="connsiteX19" fmla="*/ 1858585 w 2909941"/>
                  <a:gd name="connsiteY19" fmla="*/ 1476515 h 2073648"/>
                  <a:gd name="connsiteX20" fmla="*/ 2466466 w 2909941"/>
                  <a:gd name="connsiteY20" fmla="*/ 1367960 h 2073648"/>
                  <a:gd name="connsiteX21" fmla="*/ 2737842 w 2909941"/>
                  <a:gd name="connsiteY21" fmla="*/ 1639349 h 2073648"/>
                  <a:gd name="connsiteX22" fmla="*/ 2585871 w 2909941"/>
                  <a:gd name="connsiteY22" fmla="*/ 2019293 h 2073648"/>
                  <a:gd name="connsiteX23" fmla="*/ 1739180 w 2909941"/>
                  <a:gd name="connsiteY23" fmla="*/ 1943305 h 2073648"/>
                  <a:gd name="connsiteX24" fmla="*/ 1489514 w 2909941"/>
                  <a:gd name="connsiteY24" fmla="*/ 2073571 h 2073648"/>
                  <a:gd name="connsiteX0" fmla="*/ 1476343 w 2896770"/>
                  <a:gd name="connsiteY0" fmla="*/ 2073571 h 2073648"/>
                  <a:gd name="connsiteX1" fmla="*/ 1063852 w 2896770"/>
                  <a:gd name="connsiteY1" fmla="*/ 1954159 h 2073648"/>
                  <a:gd name="connsiteX2" fmla="*/ 336566 w 2896770"/>
                  <a:gd name="connsiteY2" fmla="*/ 2008438 h 2073648"/>
                  <a:gd name="connsiteX3" fmla="*/ 60 w 2896770"/>
                  <a:gd name="connsiteY3" fmla="*/ 1693627 h 2073648"/>
                  <a:gd name="connsiteX4" fmla="*/ 358276 w 2896770"/>
                  <a:gd name="connsiteY4" fmla="*/ 1411382 h 2073648"/>
                  <a:gd name="connsiteX5" fmla="*/ 803332 w 2896770"/>
                  <a:gd name="connsiteY5" fmla="*/ 1509082 h 2073648"/>
                  <a:gd name="connsiteX6" fmla="*/ 1204968 w 2896770"/>
                  <a:gd name="connsiteY6" fmla="*/ 1454804 h 2073648"/>
                  <a:gd name="connsiteX7" fmla="*/ 1291808 w 2896770"/>
                  <a:gd name="connsiteY7" fmla="*/ 1053149 h 2073648"/>
                  <a:gd name="connsiteX8" fmla="*/ 1139837 w 2896770"/>
                  <a:gd name="connsiteY8" fmla="*/ 618926 h 2073648"/>
                  <a:gd name="connsiteX9" fmla="*/ 1063852 w 2896770"/>
                  <a:gd name="connsiteY9" fmla="*/ 336682 h 2073648"/>
                  <a:gd name="connsiteX10" fmla="*/ 1432923 w 2896770"/>
                  <a:gd name="connsiteY10" fmla="*/ 159 h 2073648"/>
                  <a:gd name="connsiteX11" fmla="*/ 1736864 w 2896770"/>
                  <a:gd name="connsiteY11" fmla="*/ 380104 h 2073648"/>
                  <a:gd name="connsiteX12" fmla="*/ 1606603 w 2896770"/>
                  <a:gd name="connsiteY12" fmla="*/ 792615 h 2073648"/>
                  <a:gd name="connsiteX13" fmla="*/ 1541473 w 2896770"/>
                  <a:gd name="connsiteY13" fmla="*/ 1335393 h 2073648"/>
                  <a:gd name="connsiteX14" fmla="*/ 2236195 w 2896770"/>
                  <a:gd name="connsiteY14" fmla="*/ 608071 h 2073648"/>
                  <a:gd name="connsiteX15" fmla="*/ 2312180 w 2896770"/>
                  <a:gd name="connsiteY15" fmla="*/ 152137 h 2073648"/>
                  <a:gd name="connsiteX16" fmla="*/ 2844076 w 2896770"/>
                  <a:gd name="connsiteY16" fmla="*/ 152137 h 2073648"/>
                  <a:gd name="connsiteX17" fmla="*/ 2833221 w 2896770"/>
                  <a:gd name="connsiteY17" fmla="*/ 694915 h 2073648"/>
                  <a:gd name="connsiteX18" fmla="*/ 2453295 w 2896770"/>
                  <a:gd name="connsiteY18" fmla="*/ 836037 h 2073648"/>
                  <a:gd name="connsiteX19" fmla="*/ 1845414 w 2896770"/>
                  <a:gd name="connsiteY19" fmla="*/ 1476515 h 2073648"/>
                  <a:gd name="connsiteX20" fmla="*/ 2453295 w 2896770"/>
                  <a:gd name="connsiteY20" fmla="*/ 1367960 h 2073648"/>
                  <a:gd name="connsiteX21" fmla="*/ 2724671 w 2896770"/>
                  <a:gd name="connsiteY21" fmla="*/ 1639349 h 2073648"/>
                  <a:gd name="connsiteX22" fmla="*/ 2572700 w 2896770"/>
                  <a:gd name="connsiteY22" fmla="*/ 2019293 h 2073648"/>
                  <a:gd name="connsiteX23" fmla="*/ 1726009 w 2896770"/>
                  <a:gd name="connsiteY23" fmla="*/ 1943305 h 2073648"/>
                  <a:gd name="connsiteX24" fmla="*/ 1476343 w 2896770"/>
                  <a:gd name="connsiteY24" fmla="*/ 2073571 h 2073648"/>
                  <a:gd name="connsiteX0" fmla="*/ 1400394 w 2820821"/>
                  <a:gd name="connsiteY0" fmla="*/ 2073571 h 2073648"/>
                  <a:gd name="connsiteX1" fmla="*/ 987903 w 2820821"/>
                  <a:gd name="connsiteY1" fmla="*/ 1954159 h 2073648"/>
                  <a:gd name="connsiteX2" fmla="*/ 260617 w 2820821"/>
                  <a:gd name="connsiteY2" fmla="*/ 2008438 h 2073648"/>
                  <a:gd name="connsiteX3" fmla="*/ 96 w 2820821"/>
                  <a:gd name="connsiteY3" fmla="*/ 1693627 h 2073648"/>
                  <a:gd name="connsiteX4" fmla="*/ 282327 w 2820821"/>
                  <a:gd name="connsiteY4" fmla="*/ 1411382 h 2073648"/>
                  <a:gd name="connsiteX5" fmla="*/ 727383 w 2820821"/>
                  <a:gd name="connsiteY5" fmla="*/ 1509082 h 2073648"/>
                  <a:gd name="connsiteX6" fmla="*/ 1129019 w 2820821"/>
                  <a:gd name="connsiteY6" fmla="*/ 1454804 h 2073648"/>
                  <a:gd name="connsiteX7" fmla="*/ 1215859 w 2820821"/>
                  <a:gd name="connsiteY7" fmla="*/ 1053149 h 2073648"/>
                  <a:gd name="connsiteX8" fmla="*/ 1063888 w 2820821"/>
                  <a:gd name="connsiteY8" fmla="*/ 618926 h 2073648"/>
                  <a:gd name="connsiteX9" fmla="*/ 987903 w 2820821"/>
                  <a:gd name="connsiteY9" fmla="*/ 336682 h 2073648"/>
                  <a:gd name="connsiteX10" fmla="*/ 1356974 w 2820821"/>
                  <a:gd name="connsiteY10" fmla="*/ 159 h 2073648"/>
                  <a:gd name="connsiteX11" fmla="*/ 1660915 w 2820821"/>
                  <a:gd name="connsiteY11" fmla="*/ 380104 h 2073648"/>
                  <a:gd name="connsiteX12" fmla="*/ 1530654 w 2820821"/>
                  <a:gd name="connsiteY12" fmla="*/ 792615 h 2073648"/>
                  <a:gd name="connsiteX13" fmla="*/ 1465524 w 2820821"/>
                  <a:gd name="connsiteY13" fmla="*/ 1335393 h 2073648"/>
                  <a:gd name="connsiteX14" fmla="*/ 2160246 w 2820821"/>
                  <a:gd name="connsiteY14" fmla="*/ 608071 h 2073648"/>
                  <a:gd name="connsiteX15" fmla="*/ 2236231 w 2820821"/>
                  <a:gd name="connsiteY15" fmla="*/ 152137 h 2073648"/>
                  <a:gd name="connsiteX16" fmla="*/ 2768127 w 2820821"/>
                  <a:gd name="connsiteY16" fmla="*/ 152137 h 2073648"/>
                  <a:gd name="connsiteX17" fmla="*/ 2757272 w 2820821"/>
                  <a:gd name="connsiteY17" fmla="*/ 694915 h 2073648"/>
                  <a:gd name="connsiteX18" fmla="*/ 2377346 w 2820821"/>
                  <a:gd name="connsiteY18" fmla="*/ 836037 h 2073648"/>
                  <a:gd name="connsiteX19" fmla="*/ 1769465 w 2820821"/>
                  <a:gd name="connsiteY19" fmla="*/ 1476515 h 2073648"/>
                  <a:gd name="connsiteX20" fmla="*/ 2377346 w 2820821"/>
                  <a:gd name="connsiteY20" fmla="*/ 1367960 h 2073648"/>
                  <a:gd name="connsiteX21" fmla="*/ 2648722 w 2820821"/>
                  <a:gd name="connsiteY21" fmla="*/ 1639349 h 2073648"/>
                  <a:gd name="connsiteX22" fmla="*/ 2496751 w 2820821"/>
                  <a:gd name="connsiteY22" fmla="*/ 2019293 h 2073648"/>
                  <a:gd name="connsiteX23" fmla="*/ 1650060 w 2820821"/>
                  <a:gd name="connsiteY23" fmla="*/ 1943305 h 2073648"/>
                  <a:gd name="connsiteX24" fmla="*/ 1400394 w 2820821"/>
                  <a:gd name="connsiteY24" fmla="*/ 2073571 h 2073648"/>
                  <a:gd name="connsiteX0" fmla="*/ 1400394 w 2820821"/>
                  <a:gd name="connsiteY0" fmla="*/ 2073637 h 2073714"/>
                  <a:gd name="connsiteX1" fmla="*/ 987903 w 2820821"/>
                  <a:gd name="connsiteY1" fmla="*/ 1954225 h 2073714"/>
                  <a:gd name="connsiteX2" fmla="*/ 260617 w 2820821"/>
                  <a:gd name="connsiteY2" fmla="*/ 2008504 h 2073714"/>
                  <a:gd name="connsiteX3" fmla="*/ 96 w 2820821"/>
                  <a:gd name="connsiteY3" fmla="*/ 1693693 h 2073714"/>
                  <a:gd name="connsiteX4" fmla="*/ 282327 w 2820821"/>
                  <a:gd name="connsiteY4" fmla="*/ 1411448 h 2073714"/>
                  <a:gd name="connsiteX5" fmla="*/ 727383 w 2820821"/>
                  <a:gd name="connsiteY5" fmla="*/ 1509148 h 2073714"/>
                  <a:gd name="connsiteX6" fmla="*/ 1129019 w 2820821"/>
                  <a:gd name="connsiteY6" fmla="*/ 1454870 h 2073714"/>
                  <a:gd name="connsiteX7" fmla="*/ 1215859 w 2820821"/>
                  <a:gd name="connsiteY7" fmla="*/ 1053215 h 2073714"/>
                  <a:gd name="connsiteX8" fmla="*/ 987903 w 2820821"/>
                  <a:gd name="connsiteY8" fmla="*/ 336748 h 2073714"/>
                  <a:gd name="connsiteX9" fmla="*/ 1356974 w 2820821"/>
                  <a:gd name="connsiteY9" fmla="*/ 225 h 2073714"/>
                  <a:gd name="connsiteX10" fmla="*/ 1660915 w 2820821"/>
                  <a:gd name="connsiteY10" fmla="*/ 380170 h 2073714"/>
                  <a:gd name="connsiteX11" fmla="*/ 1530654 w 2820821"/>
                  <a:gd name="connsiteY11" fmla="*/ 792681 h 2073714"/>
                  <a:gd name="connsiteX12" fmla="*/ 1465524 w 2820821"/>
                  <a:gd name="connsiteY12" fmla="*/ 1335459 h 2073714"/>
                  <a:gd name="connsiteX13" fmla="*/ 2160246 w 2820821"/>
                  <a:gd name="connsiteY13" fmla="*/ 608137 h 2073714"/>
                  <a:gd name="connsiteX14" fmla="*/ 2236231 w 2820821"/>
                  <a:gd name="connsiteY14" fmla="*/ 152203 h 2073714"/>
                  <a:gd name="connsiteX15" fmla="*/ 2768127 w 2820821"/>
                  <a:gd name="connsiteY15" fmla="*/ 152203 h 2073714"/>
                  <a:gd name="connsiteX16" fmla="*/ 2757272 w 2820821"/>
                  <a:gd name="connsiteY16" fmla="*/ 694981 h 2073714"/>
                  <a:gd name="connsiteX17" fmla="*/ 2377346 w 2820821"/>
                  <a:gd name="connsiteY17" fmla="*/ 836103 h 2073714"/>
                  <a:gd name="connsiteX18" fmla="*/ 1769465 w 2820821"/>
                  <a:gd name="connsiteY18" fmla="*/ 1476581 h 2073714"/>
                  <a:gd name="connsiteX19" fmla="*/ 2377346 w 2820821"/>
                  <a:gd name="connsiteY19" fmla="*/ 1368026 h 2073714"/>
                  <a:gd name="connsiteX20" fmla="*/ 2648722 w 2820821"/>
                  <a:gd name="connsiteY20" fmla="*/ 1639415 h 2073714"/>
                  <a:gd name="connsiteX21" fmla="*/ 2496751 w 2820821"/>
                  <a:gd name="connsiteY21" fmla="*/ 2019359 h 2073714"/>
                  <a:gd name="connsiteX22" fmla="*/ 1650060 w 2820821"/>
                  <a:gd name="connsiteY22" fmla="*/ 1943371 h 2073714"/>
                  <a:gd name="connsiteX23" fmla="*/ 1400394 w 2820821"/>
                  <a:gd name="connsiteY23" fmla="*/ 2073637 h 2073714"/>
                  <a:gd name="connsiteX0" fmla="*/ 1400394 w 2820821"/>
                  <a:gd name="connsiteY0" fmla="*/ 2073451 h 2073528"/>
                  <a:gd name="connsiteX1" fmla="*/ 987903 w 2820821"/>
                  <a:gd name="connsiteY1" fmla="*/ 1954039 h 2073528"/>
                  <a:gd name="connsiteX2" fmla="*/ 260617 w 2820821"/>
                  <a:gd name="connsiteY2" fmla="*/ 2008318 h 2073528"/>
                  <a:gd name="connsiteX3" fmla="*/ 96 w 2820821"/>
                  <a:gd name="connsiteY3" fmla="*/ 1693507 h 2073528"/>
                  <a:gd name="connsiteX4" fmla="*/ 282327 w 2820821"/>
                  <a:gd name="connsiteY4" fmla="*/ 1411262 h 2073528"/>
                  <a:gd name="connsiteX5" fmla="*/ 727383 w 2820821"/>
                  <a:gd name="connsiteY5" fmla="*/ 1508962 h 2073528"/>
                  <a:gd name="connsiteX6" fmla="*/ 1129019 w 2820821"/>
                  <a:gd name="connsiteY6" fmla="*/ 1454684 h 2073528"/>
                  <a:gd name="connsiteX7" fmla="*/ 1215859 w 2820821"/>
                  <a:gd name="connsiteY7" fmla="*/ 1053029 h 2073528"/>
                  <a:gd name="connsiteX8" fmla="*/ 987903 w 2820821"/>
                  <a:gd name="connsiteY8" fmla="*/ 401695 h 2073528"/>
                  <a:gd name="connsiteX9" fmla="*/ 1356974 w 2820821"/>
                  <a:gd name="connsiteY9" fmla="*/ 39 h 2073528"/>
                  <a:gd name="connsiteX10" fmla="*/ 1660915 w 2820821"/>
                  <a:gd name="connsiteY10" fmla="*/ 379984 h 2073528"/>
                  <a:gd name="connsiteX11" fmla="*/ 1530654 w 2820821"/>
                  <a:gd name="connsiteY11" fmla="*/ 792495 h 2073528"/>
                  <a:gd name="connsiteX12" fmla="*/ 1465524 w 2820821"/>
                  <a:gd name="connsiteY12" fmla="*/ 1335273 h 2073528"/>
                  <a:gd name="connsiteX13" fmla="*/ 2160246 w 2820821"/>
                  <a:gd name="connsiteY13" fmla="*/ 607951 h 2073528"/>
                  <a:gd name="connsiteX14" fmla="*/ 2236231 w 2820821"/>
                  <a:gd name="connsiteY14" fmla="*/ 152017 h 2073528"/>
                  <a:gd name="connsiteX15" fmla="*/ 2768127 w 2820821"/>
                  <a:gd name="connsiteY15" fmla="*/ 152017 h 2073528"/>
                  <a:gd name="connsiteX16" fmla="*/ 2757272 w 2820821"/>
                  <a:gd name="connsiteY16" fmla="*/ 694795 h 2073528"/>
                  <a:gd name="connsiteX17" fmla="*/ 2377346 w 2820821"/>
                  <a:gd name="connsiteY17" fmla="*/ 835917 h 2073528"/>
                  <a:gd name="connsiteX18" fmla="*/ 1769465 w 2820821"/>
                  <a:gd name="connsiteY18" fmla="*/ 1476395 h 2073528"/>
                  <a:gd name="connsiteX19" fmla="*/ 2377346 w 2820821"/>
                  <a:gd name="connsiteY19" fmla="*/ 1367840 h 2073528"/>
                  <a:gd name="connsiteX20" fmla="*/ 2648722 w 2820821"/>
                  <a:gd name="connsiteY20" fmla="*/ 1639229 h 2073528"/>
                  <a:gd name="connsiteX21" fmla="*/ 2496751 w 2820821"/>
                  <a:gd name="connsiteY21" fmla="*/ 2019173 h 2073528"/>
                  <a:gd name="connsiteX22" fmla="*/ 1650060 w 2820821"/>
                  <a:gd name="connsiteY22" fmla="*/ 1943185 h 2073528"/>
                  <a:gd name="connsiteX23" fmla="*/ 1400394 w 2820821"/>
                  <a:gd name="connsiteY23" fmla="*/ 2073451 h 2073528"/>
                  <a:gd name="connsiteX0" fmla="*/ 1400394 w 2820821"/>
                  <a:gd name="connsiteY0" fmla="*/ 1997475 h 1997552"/>
                  <a:gd name="connsiteX1" fmla="*/ 987903 w 2820821"/>
                  <a:gd name="connsiteY1" fmla="*/ 1878063 h 1997552"/>
                  <a:gd name="connsiteX2" fmla="*/ 260617 w 2820821"/>
                  <a:gd name="connsiteY2" fmla="*/ 1932342 h 1997552"/>
                  <a:gd name="connsiteX3" fmla="*/ 96 w 2820821"/>
                  <a:gd name="connsiteY3" fmla="*/ 1617531 h 1997552"/>
                  <a:gd name="connsiteX4" fmla="*/ 282327 w 2820821"/>
                  <a:gd name="connsiteY4" fmla="*/ 1335286 h 1997552"/>
                  <a:gd name="connsiteX5" fmla="*/ 727383 w 2820821"/>
                  <a:gd name="connsiteY5" fmla="*/ 1432986 h 1997552"/>
                  <a:gd name="connsiteX6" fmla="*/ 1129019 w 2820821"/>
                  <a:gd name="connsiteY6" fmla="*/ 1378708 h 1997552"/>
                  <a:gd name="connsiteX7" fmla="*/ 1215859 w 2820821"/>
                  <a:gd name="connsiteY7" fmla="*/ 977053 h 1997552"/>
                  <a:gd name="connsiteX8" fmla="*/ 987903 w 2820821"/>
                  <a:gd name="connsiteY8" fmla="*/ 325719 h 1997552"/>
                  <a:gd name="connsiteX9" fmla="*/ 1346119 w 2820821"/>
                  <a:gd name="connsiteY9" fmla="*/ 52 h 1997552"/>
                  <a:gd name="connsiteX10" fmla="*/ 1660915 w 2820821"/>
                  <a:gd name="connsiteY10" fmla="*/ 304008 h 1997552"/>
                  <a:gd name="connsiteX11" fmla="*/ 1530654 w 2820821"/>
                  <a:gd name="connsiteY11" fmla="*/ 716519 h 1997552"/>
                  <a:gd name="connsiteX12" fmla="*/ 1465524 w 2820821"/>
                  <a:gd name="connsiteY12" fmla="*/ 1259297 h 1997552"/>
                  <a:gd name="connsiteX13" fmla="*/ 2160246 w 2820821"/>
                  <a:gd name="connsiteY13" fmla="*/ 531975 h 1997552"/>
                  <a:gd name="connsiteX14" fmla="*/ 2236231 w 2820821"/>
                  <a:gd name="connsiteY14" fmla="*/ 76041 h 1997552"/>
                  <a:gd name="connsiteX15" fmla="*/ 2768127 w 2820821"/>
                  <a:gd name="connsiteY15" fmla="*/ 76041 h 1997552"/>
                  <a:gd name="connsiteX16" fmla="*/ 2757272 w 2820821"/>
                  <a:gd name="connsiteY16" fmla="*/ 618819 h 1997552"/>
                  <a:gd name="connsiteX17" fmla="*/ 2377346 w 2820821"/>
                  <a:gd name="connsiteY17" fmla="*/ 759941 h 1997552"/>
                  <a:gd name="connsiteX18" fmla="*/ 1769465 w 2820821"/>
                  <a:gd name="connsiteY18" fmla="*/ 1400419 h 1997552"/>
                  <a:gd name="connsiteX19" fmla="*/ 2377346 w 2820821"/>
                  <a:gd name="connsiteY19" fmla="*/ 1291864 h 1997552"/>
                  <a:gd name="connsiteX20" fmla="*/ 2648722 w 2820821"/>
                  <a:gd name="connsiteY20" fmla="*/ 1563253 h 1997552"/>
                  <a:gd name="connsiteX21" fmla="*/ 2496751 w 2820821"/>
                  <a:gd name="connsiteY21" fmla="*/ 1943197 h 1997552"/>
                  <a:gd name="connsiteX22" fmla="*/ 1650060 w 2820821"/>
                  <a:gd name="connsiteY22" fmla="*/ 1867209 h 1997552"/>
                  <a:gd name="connsiteX23" fmla="*/ 1400394 w 2820821"/>
                  <a:gd name="connsiteY23" fmla="*/ 1997475 h 1997552"/>
                  <a:gd name="connsiteX0" fmla="*/ 1400394 w 2820821"/>
                  <a:gd name="connsiteY0" fmla="*/ 1997646 h 1997723"/>
                  <a:gd name="connsiteX1" fmla="*/ 987903 w 2820821"/>
                  <a:gd name="connsiteY1" fmla="*/ 1878234 h 1997723"/>
                  <a:gd name="connsiteX2" fmla="*/ 260617 w 2820821"/>
                  <a:gd name="connsiteY2" fmla="*/ 1932513 h 1997723"/>
                  <a:gd name="connsiteX3" fmla="*/ 96 w 2820821"/>
                  <a:gd name="connsiteY3" fmla="*/ 1617702 h 1997723"/>
                  <a:gd name="connsiteX4" fmla="*/ 282327 w 2820821"/>
                  <a:gd name="connsiteY4" fmla="*/ 1335457 h 1997723"/>
                  <a:gd name="connsiteX5" fmla="*/ 727383 w 2820821"/>
                  <a:gd name="connsiteY5" fmla="*/ 1433157 h 1997723"/>
                  <a:gd name="connsiteX6" fmla="*/ 1129019 w 2820821"/>
                  <a:gd name="connsiteY6" fmla="*/ 1378879 h 1997723"/>
                  <a:gd name="connsiteX7" fmla="*/ 1215859 w 2820821"/>
                  <a:gd name="connsiteY7" fmla="*/ 977224 h 1997723"/>
                  <a:gd name="connsiteX8" fmla="*/ 987903 w 2820821"/>
                  <a:gd name="connsiteY8" fmla="*/ 325890 h 1997723"/>
                  <a:gd name="connsiteX9" fmla="*/ 1346119 w 2820821"/>
                  <a:gd name="connsiteY9" fmla="*/ 223 h 1997723"/>
                  <a:gd name="connsiteX10" fmla="*/ 1660915 w 2820821"/>
                  <a:gd name="connsiteY10" fmla="*/ 369312 h 1997723"/>
                  <a:gd name="connsiteX11" fmla="*/ 1530654 w 2820821"/>
                  <a:gd name="connsiteY11" fmla="*/ 716690 h 1997723"/>
                  <a:gd name="connsiteX12" fmla="*/ 1465524 w 2820821"/>
                  <a:gd name="connsiteY12" fmla="*/ 1259468 h 1997723"/>
                  <a:gd name="connsiteX13" fmla="*/ 2160246 w 2820821"/>
                  <a:gd name="connsiteY13" fmla="*/ 532146 h 1997723"/>
                  <a:gd name="connsiteX14" fmla="*/ 2236231 w 2820821"/>
                  <a:gd name="connsiteY14" fmla="*/ 76212 h 1997723"/>
                  <a:gd name="connsiteX15" fmla="*/ 2768127 w 2820821"/>
                  <a:gd name="connsiteY15" fmla="*/ 76212 h 1997723"/>
                  <a:gd name="connsiteX16" fmla="*/ 2757272 w 2820821"/>
                  <a:gd name="connsiteY16" fmla="*/ 618990 h 1997723"/>
                  <a:gd name="connsiteX17" fmla="*/ 2377346 w 2820821"/>
                  <a:gd name="connsiteY17" fmla="*/ 760112 h 1997723"/>
                  <a:gd name="connsiteX18" fmla="*/ 1769465 w 2820821"/>
                  <a:gd name="connsiteY18" fmla="*/ 1400590 h 1997723"/>
                  <a:gd name="connsiteX19" fmla="*/ 2377346 w 2820821"/>
                  <a:gd name="connsiteY19" fmla="*/ 1292035 h 1997723"/>
                  <a:gd name="connsiteX20" fmla="*/ 2648722 w 2820821"/>
                  <a:gd name="connsiteY20" fmla="*/ 1563424 h 1997723"/>
                  <a:gd name="connsiteX21" fmla="*/ 2496751 w 2820821"/>
                  <a:gd name="connsiteY21" fmla="*/ 1943368 h 1997723"/>
                  <a:gd name="connsiteX22" fmla="*/ 1650060 w 2820821"/>
                  <a:gd name="connsiteY22" fmla="*/ 1867380 h 1997723"/>
                  <a:gd name="connsiteX23" fmla="*/ 1400394 w 2820821"/>
                  <a:gd name="connsiteY23" fmla="*/ 1997646 h 1997723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530654 w 2820821"/>
                  <a:gd name="connsiteY11" fmla="*/ 716525 h 1997558"/>
                  <a:gd name="connsiteX12" fmla="*/ 1465524 w 2820821"/>
                  <a:gd name="connsiteY12" fmla="*/ 1259303 h 1997558"/>
                  <a:gd name="connsiteX13" fmla="*/ 2160246 w 2820821"/>
                  <a:gd name="connsiteY13" fmla="*/ 531981 h 1997558"/>
                  <a:gd name="connsiteX14" fmla="*/ 2236231 w 2820821"/>
                  <a:gd name="connsiteY14" fmla="*/ 76047 h 1997558"/>
                  <a:gd name="connsiteX15" fmla="*/ 2768127 w 2820821"/>
                  <a:gd name="connsiteY15" fmla="*/ 76047 h 1997558"/>
                  <a:gd name="connsiteX16" fmla="*/ 2757272 w 2820821"/>
                  <a:gd name="connsiteY16" fmla="*/ 618825 h 1997558"/>
                  <a:gd name="connsiteX17" fmla="*/ 2377346 w 2820821"/>
                  <a:gd name="connsiteY17" fmla="*/ 759947 h 1997558"/>
                  <a:gd name="connsiteX18" fmla="*/ 1769465 w 2820821"/>
                  <a:gd name="connsiteY18" fmla="*/ 1400425 h 1997558"/>
                  <a:gd name="connsiteX19" fmla="*/ 2377346 w 2820821"/>
                  <a:gd name="connsiteY19" fmla="*/ 1291870 h 1997558"/>
                  <a:gd name="connsiteX20" fmla="*/ 2648722 w 2820821"/>
                  <a:gd name="connsiteY20" fmla="*/ 1563259 h 1997558"/>
                  <a:gd name="connsiteX21" fmla="*/ 2496751 w 2820821"/>
                  <a:gd name="connsiteY21" fmla="*/ 1943203 h 1997558"/>
                  <a:gd name="connsiteX22" fmla="*/ 1650060 w 2820821"/>
                  <a:gd name="connsiteY22" fmla="*/ 1867215 h 1997558"/>
                  <a:gd name="connsiteX23" fmla="*/ 1400394 w 2820821"/>
                  <a:gd name="connsiteY23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160246 w 2820821"/>
                  <a:gd name="connsiteY12" fmla="*/ 531981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008275 w 2820821"/>
                  <a:gd name="connsiteY12" fmla="*/ 662247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5584"/>
                  <a:gd name="connsiteY0" fmla="*/ 1997481 h 1997558"/>
                  <a:gd name="connsiteX1" fmla="*/ 987903 w 2825584"/>
                  <a:gd name="connsiteY1" fmla="*/ 1878069 h 1997558"/>
                  <a:gd name="connsiteX2" fmla="*/ 260617 w 2825584"/>
                  <a:gd name="connsiteY2" fmla="*/ 1932348 h 1997558"/>
                  <a:gd name="connsiteX3" fmla="*/ 96 w 2825584"/>
                  <a:gd name="connsiteY3" fmla="*/ 1617537 h 1997558"/>
                  <a:gd name="connsiteX4" fmla="*/ 282327 w 2825584"/>
                  <a:gd name="connsiteY4" fmla="*/ 1335292 h 1997558"/>
                  <a:gd name="connsiteX5" fmla="*/ 727383 w 2825584"/>
                  <a:gd name="connsiteY5" fmla="*/ 1432992 h 1997558"/>
                  <a:gd name="connsiteX6" fmla="*/ 1129019 w 2825584"/>
                  <a:gd name="connsiteY6" fmla="*/ 1378714 h 1997558"/>
                  <a:gd name="connsiteX7" fmla="*/ 1215859 w 2825584"/>
                  <a:gd name="connsiteY7" fmla="*/ 977059 h 1997558"/>
                  <a:gd name="connsiteX8" fmla="*/ 987903 w 2825584"/>
                  <a:gd name="connsiteY8" fmla="*/ 325725 h 1997558"/>
                  <a:gd name="connsiteX9" fmla="*/ 1346119 w 2825584"/>
                  <a:gd name="connsiteY9" fmla="*/ 58 h 1997558"/>
                  <a:gd name="connsiteX10" fmla="*/ 1628350 w 2825584"/>
                  <a:gd name="connsiteY10" fmla="*/ 347436 h 1997558"/>
                  <a:gd name="connsiteX11" fmla="*/ 1465524 w 2825584"/>
                  <a:gd name="connsiteY11" fmla="*/ 1259303 h 1997558"/>
                  <a:gd name="connsiteX12" fmla="*/ 2008275 w 2825584"/>
                  <a:gd name="connsiteY12" fmla="*/ 662247 h 1997558"/>
                  <a:gd name="connsiteX13" fmla="*/ 2236231 w 2825584"/>
                  <a:gd name="connsiteY13" fmla="*/ 76047 h 1997558"/>
                  <a:gd name="connsiteX14" fmla="*/ 2768127 w 2825584"/>
                  <a:gd name="connsiteY14" fmla="*/ 76047 h 1997558"/>
                  <a:gd name="connsiteX15" fmla="*/ 2757272 w 2825584"/>
                  <a:gd name="connsiteY15" fmla="*/ 618825 h 1997558"/>
                  <a:gd name="connsiteX16" fmla="*/ 2290506 w 2825584"/>
                  <a:gd name="connsiteY16" fmla="*/ 879359 h 1997558"/>
                  <a:gd name="connsiteX17" fmla="*/ 1769465 w 2825584"/>
                  <a:gd name="connsiteY17" fmla="*/ 1400425 h 1997558"/>
                  <a:gd name="connsiteX18" fmla="*/ 2377346 w 2825584"/>
                  <a:gd name="connsiteY18" fmla="*/ 1291870 h 1997558"/>
                  <a:gd name="connsiteX19" fmla="*/ 2648722 w 2825584"/>
                  <a:gd name="connsiteY19" fmla="*/ 1563259 h 1997558"/>
                  <a:gd name="connsiteX20" fmla="*/ 2496751 w 2825584"/>
                  <a:gd name="connsiteY20" fmla="*/ 1943203 h 1997558"/>
                  <a:gd name="connsiteX21" fmla="*/ 1650060 w 2825584"/>
                  <a:gd name="connsiteY21" fmla="*/ 1867215 h 1997558"/>
                  <a:gd name="connsiteX22" fmla="*/ 1400394 w 2825584"/>
                  <a:gd name="connsiteY22" fmla="*/ 1997481 h 1997558"/>
                  <a:gd name="connsiteX0" fmla="*/ 1400394 w 2802192"/>
                  <a:gd name="connsiteY0" fmla="*/ 1997481 h 1997558"/>
                  <a:gd name="connsiteX1" fmla="*/ 987903 w 2802192"/>
                  <a:gd name="connsiteY1" fmla="*/ 1878069 h 1997558"/>
                  <a:gd name="connsiteX2" fmla="*/ 260617 w 2802192"/>
                  <a:gd name="connsiteY2" fmla="*/ 1932348 h 1997558"/>
                  <a:gd name="connsiteX3" fmla="*/ 96 w 2802192"/>
                  <a:gd name="connsiteY3" fmla="*/ 1617537 h 1997558"/>
                  <a:gd name="connsiteX4" fmla="*/ 282327 w 2802192"/>
                  <a:gd name="connsiteY4" fmla="*/ 1335292 h 1997558"/>
                  <a:gd name="connsiteX5" fmla="*/ 727383 w 2802192"/>
                  <a:gd name="connsiteY5" fmla="*/ 1432992 h 1997558"/>
                  <a:gd name="connsiteX6" fmla="*/ 1129019 w 2802192"/>
                  <a:gd name="connsiteY6" fmla="*/ 1378714 h 1997558"/>
                  <a:gd name="connsiteX7" fmla="*/ 1215859 w 2802192"/>
                  <a:gd name="connsiteY7" fmla="*/ 977059 h 1997558"/>
                  <a:gd name="connsiteX8" fmla="*/ 987903 w 2802192"/>
                  <a:gd name="connsiteY8" fmla="*/ 325725 h 1997558"/>
                  <a:gd name="connsiteX9" fmla="*/ 1346119 w 2802192"/>
                  <a:gd name="connsiteY9" fmla="*/ 58 h 1997558"/>
                  <a:gd name="connsiteX10" fmla="*/ 1628350 w 2802192"/>
                  <a:gd name="connsiteY10" fmla="*/ 347436 h 1997558"/>
                  <a:gd name="connsiteX11" fmla="*/ 1465524 w 2802192"/>
                  <a:gd name="connsiteY11" fmla="*/ 1259303 h 1997558"/>
                  <a:gd name="connsiteX12" fmla="*/ 2008275 w 2802192"/>
                  <a:gd name="connsiteY12" fmla="*/ 662247 h 1997558"/>
                  <a:gd name="connsiteX13" fmla="*/ 2236231 w 2802192"/>
                  <a:gd name="connsiteY13" fmla="*/ 76047 h 1997558"/>
                  <a:gd name="connsiteX14" fmla="*/ 2724707 w 2802192"/>
                  <a:gd name="connsiteY14" fmla="*/ 130325 h 1997558"/>
                  <a:gd name="connsiteX15" fmla="*/ 2757272 w 2802192"/>
                  <a:gd name="connsiteY15" fmla="*/ 618825 h 1997558"/>
                  <a:gd name="connsiteX16" fmla="*/ 2290506 w 2802192"/>
                  <a:gd name="connsiteY16" fmla="*/ 879359 h 1997558"/>
                  <a:gd name="connsiteX17" fmla="*/ 1769465 w 2802192"/>
                  <a:gd name="connsiteY17" fmla="*/ 1400425 h 1997558"/>
                  <a:gd name="connsiteX18" fmla="*/ 2377346 w 2802192"/>
                  <a:gd name="connsiteY18" fmla="*/ 1291870 h 1997558"/>
                  <a:gd name="connsiteX19" fmla="*/ 2648722 w 2802192"/>
                  <a:gd name="connsiteY19" fmla="*/ 1563259 h 1997558"/>
                  <a:gd name="connsiteX20" fmla="*/ 2496751 w 2802192"/>
                  <a:gd name="connsiteY20" fmla="*/ 1943203 h 1997558"/>
                  <a:gd name="connsiteX21" fmla="*/ 1650060 w 2802192"/>
                  <a:gd name="connsiteY21" fmla="*/ 1867215 h 1997558"/>
                  <a:gd name="connsiteX22" fmla="*/ 1400394 w 2802192"/>
                  <a:gd name="connsiteY22" fmla="*/ 1997481 h 1997558"/>
                  <a:gd name="connsiteX0" fmla="*/ 1400394 w 2782424"/>
                  <a:gd name="connsiteY0" fmla="*/ 1997481 h 1997558"/>
                  <a:gd name="connsiteX1" fmla="*/ 987903 w 2782424"/>
                  <a:gd name="connsiteY1" fmla="*/ 1878069 h 1997558"/>
                  <a:gd name="connsiteX2" fmla="*/ 260617 w 2782424"/>
                  <a:gd name="connsiteY2" fmla="*/ 1932348 h 1997558"/>
                  <a:gd name="connsiteX3" fmla="*/ 96 w 2782424"/>
                  <a:gd name="connsiteY3" fmla="*/ 1617537 h 1997558"/>
                  <a:gd name="connsiteX4" fmla="*/ 282327 w 2782424"/>
                  <a:gd name="connsiteY4" fmla="*/ 1335292 h 1997558"/>
                  <a:gd name="connsiteX5" fmla="*/ 727383 w 2782424"/>
                  <a:gd name="connsiteY5" fmla="*/ 1432992 h 1997558"/>
                  <a:gd name="connsiteX6" fmla="*/ 1129019 w 2782424"/>
                  <a:gd name="connsiteY6" fmla="*/ 1378714 h 1997558"/>
                  <a:gd name="connsiteX7" fmla="*/ 1215859 w 2782424"/>
                  <a:gd name="connsiteY7" fmla="*/ 977059 h 1997558"/>
                  <a:gd name="connsiteX8" fmla="*/ 987903 w 2782424"/>
                  <a:gd name="connsiteY8" fmla="*/ 325725 h 1997558"/>
                  <a:gd name="connsiteX9" fmla="*/ 1346119 w 2782424"/>
                  <a:gd name="connsiteY9" fmla="*/ 58 h 1997558"/>
                  <a:gd name="connsiteX10" fmla="*/ 1628350 w 2782424"/>
                  <a:gd name="connsiteY10" fmla="*/ 347436 h 1997558"/>
                  <a:gd name="connsiteX11" fmla="*/ 1465524 w 2782424"/>
                  <a:gd name="connsiteY11" fmla="*/ 1259303 h 1997558"/>
                  <a:gd name="connsiteX12" fmla="*/ 2008275 w 2782424"/>
                  <a:gd name="connsiteY12" fmla="*/ 662247 h 1997558"/>
                  <a:gd name="connsiteX13" fmla="*/ 2236231 w 2782424"/>
                  <a:gd name="connsiteY13" fmla="*/ 76047 h 1997558"/>
                  <a:gd name="connsiteX14" fmla="*/ 2724707 w 2782424"/>
                  <a:gd name="connsiteY14" fmla="*/ 130325 h 1997558"/>
                  <a:gd name="connsiteX15" fmla="*/ 2724707 w 2782424"/>
                  <a:gd name="connsiteY15" fmla="*/ 575403 h 1997558"/>
                  <a:gd name="connsiteX16" fmla="*/ 2290506 w 2782424"/>
                  <a:gd name="connsiteY16" fmla="*/ 879359 h 1997558"/>
                  <a:gd name="connsiteX17" fmla="*/ 1769465 w 2782424"/>
                  <a:gd name="connsiteY17" fmla="*/ 1400425 h 1997558"/>
                  <a:gd name="connsiteX18" fmla="*/ 2377346 w 2782424"/>
                  <a:gd name="connsiteY18" fmla="*/ 1291870 h 1997558"/>
                  <a:gd name="connsiteX19" fmla="*/ 2648722 w 2782424"/>
                  <a:gd name="connsiteY19" fmla="*/ 1563259 h 1997558"/>
                  <a:gd name="connsiteX20" fmla="*/ 2496751 w 2782424"/>
                  <a:gd name="connsiteY20" fmla="*/ 1943203 h 1997558"/>
                  <a:gd name="connsiteX21" fmla="*/ 1650060 w 2782424"/>
                  <a:gd name="connsiteY21" fmla="*/ 1867215 h 1997558"/>
                  <a:gd name="connsiteX22" fmla="*/ 1400394 w 2782424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496751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594447 w 2778306"/>
                  <a:gd name="connsiteY19" fmla="*/ 1639248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46"/>
                  <a:gd name="connsiteX1" fmla="*/ 987903 w 2778306"/>
                  <a:gd name="connsiteY1" fmla="*/ 1878069 h 1997546"/>
                  <a:gd name="connsiteX2" fmla="*/ 260617 w 2778306"/>
                  <a:gd name="connsiteY2" fmla="*/ 1932348 h 1997546"/>
                  <a:gd name="connsiteX3" fmla="*/ 96 w 2778306"/>
                  <a:gd name="connsiteY3" fmla="*/ 1617537 h 1997546"/>
                  <a:gd name="connsiteX4" fmla="*/ 282327 w 2778306"/>
                  <a:gd name="connsiteY4" fmla="*/ 1335292 h 1997546"/>
                  <a:gd name="connsiteX5" fmla="*/ 727383 w 2778306"/>
                  <a:gd name="connsiteY5" fmla="*/ 1432992 h 1997546"/>
                  <a:gd name="connsiteX6" fmla="*/ 1129019 w 2778306"/>
                  <a:gd name="connsiteY6" fmla="*/ 1378714 h 1997546"/>
                  <a:gd name="connsiteX7" fmla="*/ 1215859 w 2778306"/>
                  <a:gd name="connsiteY7" fmla="*/ 977059 h 1997546"/>
                  <a:gd name="connsiteX8" fmla="*/ 987903 w 2778306"/>
                  <a:gd name="connsiteY8" fmla="*/ 325725 h 1997546"/>
                  <a:gd name="connsiteX9" fmla="*/ 1346119 w 2778306"/>
                  <a:gd name="connsiteY9" fmla="*/ 58 h 1997546"/>
                  <a:gd name="connsiteX10" fmla="*/ 1628350 w 2778306"/>
                  <a:gd name="connsiteY10" fmla="*/ 347436 h 1997546"/>
                  <a:gd name="connsiteX11" fmla="*/ 1465524 w 2778306"/>
                  <a:gd name="connsiteY11" fmla="*/ 1259303 h 1997546"/>
                  <a:gd name="connsiteX12" fmla="*/ 2008275 w 2778306"/>
                  <a:gd name="connsiteY12" fmla="*/ 662247 h 1997546"/>
                  <a:gd name="connsiteX13" fmla="*/ 2301361 w 2778306"/>
                  <a:gd name="connsiteY13" fmla="*/ 152036 h 1997546"/>
                  <a:gd name="connsiteX14" fmla="*/ 2724707 w 2778306"/>
                  <a:gd name="connsiteY14" fmla="*/ 130325 h 1997546"/>
                  <a:gd name="connsiteX15" fmla="*/ 2724707 w 2778306"/>
                  <a:gd name="connsiteY15" fmla="*/ 575403 h 1997546"/>
                  <a:gd name="connsiteX16" fmla="*/ 2290506 w 2778306"/>
                  <a:gd name="connsiteY16" fmla="*/ 879359 h 1997546"/>
                  <a:gd name="connsiteX17" fmla="*/ 1769465 w 2778306"/>
                  <a:gd name="connsiteY17" fmla="*/ 1400425 h 1997546"/>
                  <a:gd name="connsiteX18" fmla="*/ 2344781 w 2778306"/>
                  <a:gd name="connsiteY18" fmla="*/ 1346148 h 1997546"/>
                  <a:gd name="connsiteX19" fmla="*/ 2594447 w 2778306"/>
                  <a:gd name="connsiteY19" fmla="*/ 1639248 h 1997546"/>
                  <a:gd name="connsiteX20" fmla="*/ 2355636 w 2778306"/>
                  <a:gd name="connsiteY20" fmla="*/ 1943203 h 1997546"/>
                  <a:gd name="connsiteX21" fmla="*/ 1758610 w 2778306"/>
                  <a:gd name="connsiteY21" fmla="*/ 1845504 h 1997546"/>
                  <a:gd name="connsiteX22" fmla="*/ 1400394 w 2778306"/>
                  <a:gd name="connsiteY22" fmla="*/ 1997481 h 1997546"/>
                  <a:gd name="connsiteX0" fmla="*/ 1400389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400389 w 2778301"/>
                  <a:gd name="connsiteY22" fmla="*/ 1997481 h 1997546"/>
                  <a:gd name="connsiteX0" fmla="*/ 1346114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346114 w 2778301"/>
                  <a:gd name="connsiteY22" fmla="*/ 1997481 h 199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78301" h="1997546">
                    <a:moveTo>
                      <a:pt x="1346114" y="1997481"/>
                    </a:moveTo>
                    <a:cubicBezTo>
                      <a:pt x="1206808" y="1993862"/>
                      <a:pt x="1136250" y="1856358"/>
                      <a:pt x="955333" y="1845502"/>
                    </a:cubicBezTo>
                    <a:cubicBezTo>
                      <a:pt x="774416" y="1834647"/>
                      <a:pt x="419819" y="1970342"/>
                      <a:pt x="260612" y="1932348"/>
                    </a:cubicBezTo>
                    <a:cubicBezTo>
                      <a:pt x="101405" y="1894354"/>
                      <a:pt x="-3527" y="1717046"/>
                      <a:pt x="91" y="1617537"/>
                    </a:cubicBezTo>
                    <a:cubicBezTo>
                      <a:pt x="3709" y="1518028"/>
                      <a:pt x="161108" y="1366049"/>
                      <a:pt x="282322" y="1335292"/>
                    </a:cubicBezTo>
                    <a:cubicBezTo>
                      <a:pt x="403536" y="1304535"/>
                      <a:pt x="586263" y="1425755"/>
                      <a:pt x="727378" y="1432992"/>
                    </a:cubicBezTo>
                    <a:cubicBezTo>
                      <a:pt x="868493" y="1440229"/>
                      <a:pt x="1047601" y="1454703"/>
                      <a:pt x="1129014" y="1378714"/>
                    </a:cubicBezTo>
                    <a:cubicBezTo>
                      <a:pt x="1210427" y="1302725"/>
                      <a:pt x="1239373" y="1152557"/>
                      <a:pt x="1215854" y="977059"/>
                    </a:cubicBezTo>
                    <a:cubicBezTo>
                      <a:pt x="1192335" y="801561"/>
                      <a:pt x="966188" y="488558"/>
                      <a:pt x="987898" y="325725"/>
                    </a:cubicBezTo>
                    <a:cubicBezTo>
                      <a:pt x="1009608" y="162892"/>
                      <a:pt x="1239373" y="-3560"/>
                      <a:pt x="1346114" y="58"/>
                    </a:cubicBezTo>
                    <a:cubicBezTo>
                      <a:pt x="1452855" y="3676"/>
                      <a:pt x="1608444" y="137562"/>
                      <a:pt x="1628345" y="347436"/>
                    </a:cubicBezTo>
                    <a:cubicBezTo>
                      <a:pt x="1648246" y="557310"/>
                      <a:pt x="1402198" y="1206835"/>
                      <a:pt x="1465519" y="1259303"/>
                    </a:cubicBezTo>
                    <a:cubicBezTo>
                      <a:pt x="1528840" y="1311771"/>
                      <a:pt x="1868964" y="846792"/>
                      <a:pt x="2008270" y="662247"/>
                    </a:cubicBezTo>
                    <a:cubicBezTo>
                      <a:pt x="2147576" y="477703"/>
                      <a:pt x="2181951" y="240690"/>
                      <a:pt x="2301356" y="152036"/>
                    </a:cubicBezTo>
                    <a:cubicBezTo>
                      <a:pt x="2420761" y="63382"/>
                      <a:pt x="2654144" y="59764"/>
                      <a:pt x="2724702" y="130325"/>
                    </a:cubicBezTo>
                    <a:cubicBezTo>
                      <a:pt x="2795260" y="200886"/>
                      <a:pt x="2797069" y="450564"/>
                      <a:pt x="2724702" y="575403"/>
                    </a:cubicBezTo>
                    <a:cubicBezTo>
                      <a:pt x="2652335" y="700242"/>
                      <a:pt x="2449708" y="741855"/>
                      <a:pt x="2290501" y="879359"/>
                    </a:cubicBezTo>
                    <a:cubicBezTo>
                      <a:pt x="2131294" y="1016863"/>
                      <a:pt x="1760414" y="1322627"/>
                      <a:pt x="1769460" y="1400425"/>
                    </a:cubicBezTo>
                    <a:cubicBezTo>
                      <a:pt x="1778506" y="1478223"/>
                      <a:pt x="2207279" y="1306344"/>
                      <a:pt x="2344776" y="1346148"/>
                    </a:cubicBezTo>
                    <a:cubicBezTo>
                      <a:pt x="2482273" y="1385952"/>
                      <a:pt x="2592633" y="1539739"/>
                      <a:pt x="2594442" y="1639248"/>
                    </a:cubicBezTo>
                    <a:cubicBezTo>
                      <a:pt x="2596251" y="1738757"/>
                      <a:pt x="2494937" y="1908827"/>
                      <a:pt x="2355631" y="1943203"/>
                    </a:cubicBezTo>
                    <a:cubicBezTo>
                      <a:pt x="2216325" y="1977579"/>
                      <a:pt x="1926858" y="1836458"/>
                      <a:pt x="1758605" y="1845504"/>
                    </a:cubicBezTo>
                    <a:cubicBezTo>
                      <a:pt x="1590352" y="1854550"/>
                      <a:pt x="1485420" y="2001100"/>
                      <a:pt x="1346114" y="199748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803725" y="5486400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5524500" y="3725472"/>
              <a:ext cx="2689860" cy="2270760"/>
              <a:chOff x="5753100" y="3672840"/>
              <a:chExt cx="2689860" cy="2270760"/>
            </a:xfrm>
          </p:grpSpPr>
          <p:cxnSp>
            <p:nvCxnSpPr>
              <p:cNvPr id="55" name="Straight Connector 54"/>
              <p:cNvCxnSpPr>
                <a:stCxn id="42" idx="2"/>
                <a:endCxn id="47" idx="6"/>
              </p:cNvCxnSpPr>
              <p:nvPr/>
            </p:nvCxnSpPr>
            <p:spPr>
              <a:xfrm flipH="1">
                <a:off x="6118860" y="4472940"/>
                <a:ext cx="19583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40" idx="4"/>
                <a:endCxn id="51" idx="0"/>
              </p:cNvCxnSpPr>
              <p:nvPr/>
            </p:nvCxnSpPr>
            <p:spPr>
              <a:xfrm>
                <a:off x="7063740" y="4655820"/>
                <a:ext cx="0" cy="9220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0" idx="7"/>
                <a:endCxn id="52" idx="3"/>
              </p:cNvCxnSpPr>
              <p:nvPr/>
            </p:nvCxnSpPr>
            <p:spPr>
              <a:xfrm flipV="1">
                <a:off x="7193056" y="3985036"/>
                <a:ext cx="42716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2" idx="1"/>
                <a:endCxn id="52" idx="5"/>
              </p:cNvCxnSpPr>
              <p:nvPr/>
            </p:nvCxnSpPr>
            <p:spPr>
              <a:xfrm flipH="1" flipV="1">
                <a:off x="7878856" y="3985036"/>
                <a:ext cx="25190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40" idx="1"/>
                <a:endCxn id="54" idx="5"/>
              </p:cNvCxnSpPr>
              <p:nvPr/>
            </p:nvCxnSpPr>
            <p:spPr>
              <a:xfrm flipH="1" flipV="1">
                <a:off x="6598696" y="3992656"/>
                <a:ext cx="33572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42" idx="3"/>
                <a:endCxn id="51" idx="7"/>
              </p:cNvCxnSpPr>
              <p:nvPr/>
            </p:nvCxnSpPr>
            <p:spPr>
              <a:xfrm flipH="1">
                <a:off x="7193056" y="4602256"/>
                <a:ext cx="937708" cy="102914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  <a:endCxn id="54" idx="3"/>
              </p:cNvCxnSpPr>
              <p:nvPr/>
            </p:nvCxnSpPr>
            <p:spPr>
              <a:xfrm flipV="1">
                <a:off x="6065296" y="3992656"/>
                <a:ext cx="27476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8" idx="6"/>
                <a:endCxn id="51" idx="2"/>
              </p:cNvCxnSpPr>
              <p:nvPr/>
            </p:nvCxnSpPr>
            <p:spPr>
              <a:xfrm>
                <a:off x="6240780" y="5753100"/>
                <a:ext cx="64008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58" idx="0"/>
                <a:endCxn id="47" idx="4"/>
              </p:cNvCxnSpPr>
              <p:nvPr/>
            </p:nvCxnSpPr>
            <p:spPr>
              <a:xfrm flipH="1" flipV="1">
                <a:off x="5935980" y="4655820"/>
                <a:ext cx="12192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51" idx="6"/>
                <a:endCxn id="143" idx="2"/>
              </p:cNvCxnSpPr>
              <p:nvPr/>
            </p:nvCxnSpPr>
            <p:spPr>
              <a:xfrm flipV="1">
                <a:off x="7246620" y="5753100"/>
                <a:ext cx="60960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3" idx="0"/>
                <a:endCxn id="42" idx="4"/>
              </p:cNvCxnSpPr>
              <p:nvPr/>
            </p:nvCxnSpPr>
            <p:spPr>
              <a:xfrm flipV="1">
                <a:off x="8039100" y="4655820"/>
                <a:ext cx="22098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688086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0772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531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80860" y="5577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566660" y="3672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286500" y="36804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8750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8562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97190" y="2000321"/>
              <a:ext cx="4118210" cy="895279"/>
              <a:chOff x="4644790" y="5650480"/>
              <a:chExt cx="4118210" cy="895279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860" y="5650480"/>
                <a:ext cx="2348701" cy="8013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644790" y="5911304"/>
                <a:ext cx="12226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P</a:t>
                </a:r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r</a:t>
                </a:r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ADA2C"/>
                    </a:solidFill>
                  </a:rPr>
                  <a:t>e</a:t>
                </a:r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g</a:t>
                </a:r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e</a:t>
                </a:r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56B656"/>
                    </a:solidFill>
                  </a:rPr>
                  <a:t>l</a:t>
                </a:r>
                <a:endParaRPr lang="en-US" sz="3600" dirty="0">
                  <a:solidFill>
                    <a:srgbClr val="800000"/>
                  </a:solidFill>
                </a:endParaRPr>
              </a:p>
            </p:txBody>
          </p:sp>
          <p:pic>
            <p:nvPicPr>
              <p:cNvPr id="53" name="Picture 52" descr="ApacheGiraph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2623" y="5654345"/>
                <a:ext cx="740377" cy="891414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1752600" y="1828800"/>
            <a:ext cx="4114800" cy="4495800"/>
            <a:chOff x="228600" y="1828800"/>
            <a:chExt cx="4114800" cy="4495800"/>
          </a:xfrm>
        </p:grpSpPr>
        <p:grpSp>
          <p:nvGrpSpPr>
            <p:cNvPr id="48" name="Group 47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36" name="Isosceles Triangle 35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7" name="Plus 36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Result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Row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0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488375"/>
            <a:ext cx="9144000" cy="337704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000" i="1" dirty="0">
                <a:latin typeface="Gill Sans Light"/>
                <a:cs typeface="Gill Sans Light"/>
              </a:rPr>
              <a:t>Having separate systems </a:t>
            </a:r>
            <a:br>
              <a:rPr lang="en-US" sz="6000" i="1" dirty="0">
                <a:latin typeface="Gill Sans Light"/>
                <a:cs typeface="Gill Sans Light"/>
              </a:rPr>
            </a:br>
            <a:r>
              <a:rPr lang="en-US" sz="6000" i="1" dirty="0">
                <a:latin typeface="Gill Sans Light"/>
                <a:cs typeface="Gill Sans Light"/>
              </a:rPr>
              <a:t>for each view is </a:t>
            </a:r>
            <a:br>
              <a:rPr lang="en-US" sz="6000" i="1" dirty="0">
                <a:latin typeface="Gill Sans Light"/>
                <a:cs typeface="Gill Sans Light"/>
              </a:rPr>
            </a:br>
            <a:r>
              <a:rPr lang="en-US" sz="6000" i="1" dirty="0">
                <a:solidFill>
                  <a:srgbClr val="3366FF"/>
                </a:solidFill>
                <a:latin typeface="Gill Sans Light"/>
                <a:cs typeface="Gill Sans Light"/>
              </a:rPr>
              <a:t>difficult to use </a:t>
            </a:r>
            <a:r>
              <a:rPr lang="en-US" sz="6000" i="1" dirty="0">
                <a:latin typeface="Gill Sans Light"/>
                <a:cs typeface="Gill Sans Light"/>
              </a:rPr>
              <a:t>and </a:t>
            </a: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inefficient</a:t>
            </a:r>
            <a:b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</a:br>
            <a:endParaRPr lang="en-US" sz="6000" i="1" dirty="0">
              <a:solidFill>
                <a:srgbClr val="3366FF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1058" y="3659970"/>
            <a:ext cx="93113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u="sng" dirty="0" smtClean="0">
                <a:latin typeface="Gill Sans Light"/>
                <a:cs typeface="Gill Sans Light"/>
              </a:rPr>
              <a:t>Difficult:</a:t>
            </a:r>
            <a:r>
              <a:rPr lang="en-US" sz="2400" dirty="0" smtClean="0">
                <a:latin typeface="Gill Sans Light"/>
                <a:cs typeface="Gill Sans Light"/>
              </a:rPr>
              <a:t> Users </a:t>
            </a:r>
            <a:r>
              <a:rPr lang="en-US" sz="2400" dirty="0">
                <a:latin typeface="Gill Sans Light"/>
                <a:cs typeface="Gill Sans Light"/>
              </a:rPr>
              <a:t>must </a:t>
            </a:r>
            <a:r>
              <a:rPr lang="en-US" sz="2400" b="1" i="1" dirty="0">
                <a:solidFill>
                  <a:srgbClr val="3366FF"/>
                </a:solidFill>
                <a:latin typeface="Gill Sans Light"/>
                <a:cs typeface="Gill Sans Light"/>
              </a:rPr>
              <a:t>Learn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b="1" i="1" dirty="0">
                <a:solidFill>
                  <a:srgbClr val="3366FF"/>
                </a:solidFill>
                <a:latin typeface="Gill Sans Light"/>
                <a:cs typeface="Gill Sans Light"/>
              </a:rPr>
              <a:t>Deploy</a:t>
            </a:r>
            <a:r>
              <a:rPr lang="en-US" sz="2400" dirty="0">
                <a:latin typeface="Gill Sans Light"/>
                <a:cs typeface="Gill Sans Light"/>
              </a:rPr>
              <a:t>, and </a:t>
            </a:r>
            <a:r>
              <a:rPr lang="en-US" sz="2400" b="1" i="1" dirty="0">
                <a:solidFill>
                  <a:srgbClr val="3366FF"/>
                </a:solidFill>
                <a:latin typeface="Gill Sans Light"/>
                <a:cs typeface="Gill Sans Light"/>
              </a:rPr>
              <a:t>Manage</a:t>
            </a:r>
            <a:r>
              <a:rPr lang="en-US" sz="2400" dirty="0">
                <a:solidFill>
                  <a:srgbClr val="FF0000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>
                <a:latin typeface="Gill Sans Light"/>
                <a:cs typeface="Gill Sans Light"/>
              </a:rPr>
              <a:t>multiple </a:t>
            </a:r>
            <a:r>
              <a:rPr lang="en-US" sz="2400" dirty="0" smtClean="0">
                <a:latin typeface="Gill Sans Light"/>
                <a:cs typeface="Gill Sans Light"/>
              </a:rPr>
              <a:t>systems</a:t>
            </a:r>
          </a:p>
          <a:p>
            <a:r>
              <a:rPr lang="en-US" sz="2400" u="sng" dirty="0" smtClean="0">
                <a:latin typeface="Gill Sans Light"/>
                <a:cs typeface="Gill Sans Light"/>
              </a:rPr>
              <a:t>Inefficient:</a:t>
            </a:r>
            <a:r>
              <a:rPr lang="en-US" sz="2400" dirty="0" smtClean="0">
                <a:latin typeface="Gill Sans Light"/>
                <a:cs typeface="Gill Sans Light"/>
              </a:rPr>
              <a:t> Extensive </a:t>
            </a:r>
            <a:r>
              <a:rPr lang="en-US" sz="2400" b="1" dirty="0">
                <a:solidFill>
                  <a:srgbClr val="3366FF"/>
                </a:solidFill>
                <a:latin typeface="Gill Sans Light"/>
                <a:cs typeface="Gill Sans Light"/>
              </a:rPr>
              <a:t>data movement</a:t>
            </a: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>
                <a:latin typeface="Gill Sans Light"/>
                <a:cs typeface="Gill Sans Light"/>
              </a:rPr>
              <a:t>and </a:t>
            </a:r>
            <a:r>
              <a:rPr lang="en-US" sz="2400" b="1" dirty="0">
                <a:solidFill>
                  <a:srgbClr val="3366FF"/>
                </a:solidFill>
                <a:latin typeface="Gill Sans Light"/>
                <a:cs typeface="Gill Sans Light"/>
              </a:rPr>
              <a:t>duplication</a:t>
            </a:r>
            <a:r>
              <a:rPr lang="en-US" sz="2400" dirty="0">
                <a:latin typeface="Gill Sans Light"/>
                <a:cs typeface="Gill Sans Light"/>
              </a:rPr>
              <a:t> across </a:t>
            </a:r>
            <a:br>
              <a:rPr lang="en-US" sz="2400" dirty="0">
                <a:latin typeface="Gill Sans Light"/>
                <a:cs typeface="Gill Sans Light"/>
              </a:rPr>
            </a:br>
            <a:r>
              <a:rPr lang="en-US" sz="2400" dirty="0">
                <a:latin typeface="Gill Sans Light"/>
                <a:cs typeface="Gill Sans Light"/>
              </a:rPr>
              <a:t>the network and file system</a:t>
            </a:r>
          </a:p>
          <a:p>
            <a:pPr algn="ctr">
              <a:lnSpc>
                <a:spcPct val="100000"/>
              </a:lnSpc>
            </a:pPr>
            <a:endParaRPr lang="en-US" sz="2400" dirty="0">
              <a:latin typeface="Gill Sans Light"/>
              <a:cs typeface="Gill Sans Light"/>
            </a:endParaRPr>
          </a:p>
        </p:txBody>
      </p:sp>
      <p:grpSp>
        <p:nvGrpSpPr>
          <p:cNvPr id="5" name="Group 12"/>
          <p:cNvGrpSpPr/>
          <p:nvPr/>
        </p:nvGrpSpPr>
        <p:grpSpPr>
          <a:xfrm>
            <a:off x="3452269" y="4823753"/>
            <a:ext cx="4888739" cy="1521631"/>
            <a:chOff x="473541" y="2525287"/>
            <a:chExt cx="8289459" cy="2580113"/>
          </a:xfrm>
        </p:grpSpPr>
        <p:grpSp>
          <p:nvGrpSpPr>
            <p:cNvPr id="6" name="Group 5"/>
            <p:cNvGrpSpPr/>
            <p:nvPr/>
          </p:nvGrpSpPr>
          <p:grpSpPr>
            <a:xfrm>
              <a:off x="473541" y="2678640"/>
              <a:ext cx="978006" cy="978006"/>
              <a:chOff x="473540" y="2519906"/>
              <a:chExt cx="1166725" cy="1166725"/>
            </a:xfrm>
          </p:grpSpPr>
          <p:sp>
            <p:nvSpPr>
              <p:cNvPr id="92" name="Folded Corner 31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93" name="Folded Corner 32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94" name="Folded Corner 33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7" name="Group 61"/>
            <p:cNvGrpSpPr/>
            <p:nvPr/>
          </p:nvGrpSpPr>
          <p:grpSpPr>
            <a:xfrm>
              <a:off x="403467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78" name="Straight Connector 62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63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64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65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66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74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75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6"/>
            <p:cNvGrpSpPr/>
            <p:nvPr/>
          </p:nvGrpSpPr>
          <p:grpSpPr>
            <a:xfrm>
              <a:off x="598858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64" name="Straight Connector 77"/>
              <p:cNvCxnSpPr>
                <a:stCxn id="70" idx="5"/>
                <a:endCxn id="71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78"/>
              <p:cNvCxnSpPr>
                <a:stCxn id="72" idx="3"/>
                <a:endCxn id="71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79"/>
              <p:cNvCxnSpPr>
                <a:stCxn id="74" idx="1"/>
                <a:endCxn id="71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80"/>
              <p:cNvCxnSpPr>
                <a:stCxn id="69" idx="5"/>
                <a:endCxn id="73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81"/>
              <p:cNvCxnSpPr>
                <a:stCxn id="71" idx="3"/>
                <a:endCxn id="73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6" name="Straight Connector 89"/>
              <p:cNvCxnSpPr>
                <a:stCxn id="75" idx="5"/>
                <a:endCxn id="72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90"/>
              <p:cNvCxnSpPr>
                <a:stCxn id="73" idx="6"/>
                <a:endCxn id="74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119"/>
            <p:cNvGrpSpPr/>
            <p:nvPr/>
          </p:nvGrpSpPr>
          <p:grpSpPr>
            <a:xfrm>
              <a:off x="2133600" y="2525287"/>
              <a:ext cx="1036376" cy="1284713"/>
              <a:chOff x="2013099" y="2147633"/>
              <a:chExt cx="1339701" cy="1660721"/>
            </a:xfrm>
          </p:grpSpPr>
          <p:cxnSp>
            <p:nvCxnSpPr>
              <p:cNvPr id="41" name="Straight Connector 38"/>
              <p:cNvCxnSpPr>
                <a:stCxn id="49" idx="5"/>
                <a:endCxn id="50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39"/>
              <p:cNvCxnSpPr>
                <a:stCxn id="51" idx="3"/>
                <a:endCxn id="50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0"/>
              <p:cNvCxnSpPr>
                <a:stCxn id="53" idx="1"/>
                <a:endCxn id="50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1"/>
              <p:cNvCxnSpPr>
                <a:stCxn id="49" idx="4"/>
                <a:endCxn id="52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2"/>
              <p:cNvCxnSpPr>
                <a:stCxn id="48" idx="5"/>
                <a:endCxn id="52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9"/>
              <p:cNvCxnSpPr>
                <a:stCxn id="49" idx="2"/>
                <a:endCxn id="48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50"/>
              <p:cNvCxnSpPr>
                <a:stCxn id="50" idx="3"/>
                <a:endCxn id="52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2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5" name="Straight Connector 58"/>
              <p:cNvCxnSpPr>
                <a:stCxn id="54" idx="3"/>
                <a:endCxn id="49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9"/>
              <p:cNvCxnSpPr>
                <a:stCxn id="54" idx="5"/>
                <a:endCxn id="51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60"/>
              <p:cNvCxnSpPr>
                <a:stCxn id="52" idx="6"/>
                <a:endCxn id="53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9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60" name="Straight Connector 98"/>
              <p:cNvCxnSpPr>
                <a:stCxn id="59" idx="6"/>
                <a:endCxn id="51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99"/>
              <p:cNvCxnSpPr>
                <a:stCxn id="51" idx="4"/>
                <a:endCxn id="58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101"/>
              <p:cNvCxnSpPr>
                <a:stCxn id="59" idx="3"/>
                <a:endCxn id="48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102"/>
              <p:cNvCxnSpPr>
                <a:stCxn id="59" idx="5"/>
                <a:endCxn id="49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104"/>
            <p:cNvGrpSpPr/>
            <p:nvPr/>
          </p:nvGrpSpPr>
          <p:grpSpPr>
            <a:xfrm>
              <a:off x="7828556" y="2626247"/>
              <a:ext cx="858244" cy="1082792"/>
              <a:chOff x="4673759" y="4955940"/>
              <a:chExt cx="1563771" cy="1565259"/>
            </a:xfrm>
          </p:grpSpPr>
          <p:sp>
            <p:nvSpPr>
              <p:cNvPr id="34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1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3210" y="3765859"/>
              <a:ext cx="797265" cy="805318"/>
            </a:xfrm>
            <a:prstGeom prst="rect">
              <a:avLst/>
            </a:prstGeom>
          </p:spPr>
        </p:pic>
        <p:pic>
          <p:nvPicPr>
            <p:cNvPr id="12" name="Picture 1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610" y="3908320"/>
              <a:ext cx="1422417" cy="520397"/>
            </a:xfrm>
            <a:prstGeom prst="rect">
              <a:avLst/>
            </a:prstGeom>
          </p:spPr>
        </p:pic>
        <p:pic>
          <p:nvPicPr>
            <p:cNvPr id="13" name="Picture 12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2010" y="3765859"/>
              <a:ext cx="797265" cy="805318"/>
            </a:xfrm>
            <a:prstGeom prst="rect">
              <a:avLst/>
            </a:prstGeom>
          </p:spPr>
        </p:pic>
        <p:pic>
          <p:nvPicPr>
            <p:cNvPr id="14" name="Picture 12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5727" y="3766627"/>
              <a:ext cx="837273" cy="803782"/>
            </a:xfrm>
            <a:prstGeom prst="rect">
              <a:avLst/>
            </a:prstGeom>
          </p:spPr>
        </p:pic>
        <p:grpSp>
          <p:nvGrpSpPr>
            <p:cNvPr id="15" name="Group 2"/>
            <p:cNvGrpSpPr/>
            <p:nvPr/>
          </p:nvGrpSpPr>
          <p:grpSpPr>
            <a:xfrm>
              <a:off x="1066800" y="4263003"/>
              <a:ext cx="983819" cy="842397"/>
              <a:chOff x="1225981" y="3196203"/>
              <a:chExt cx="983819" cy="842397"/>
            </a:xfrm>
          </p:grpSpPr>
          <p:sp>
            <p:nvSpPr>
              <p:cNvPr id="32" name="Can 100"/>
              <p:cNvSpPr/>
              <p:nvPr/>
            </p:nvSpPr>
            <p:spPr>
              <a:xfrm>
                <a:off x="1225981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HDFS</a:t>
                </a:r>
                <a:endParaRPr lang="en-US" dirty="0"/>
              </a:p>
            </p:txBody>
          </p:sp>
          <p:sp>
            <p:nvSpPr>
              <p:cNvPr id="33" name="Bent Arrow 114"/>
              <p:cNvSpPr/>
              <p:nvPr/>
            </p:nvSpPr>
            <p:spPr>
              <a:xfrm>
                <a:off x="1781982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3"/>
            <p:cNvGrpSpPr/>
            <p:nvPr/>
          </p:nvGrpSpPr>
          <p:grpSpPr>
            <a:xfrm>
              <a:off x="3006410" y="4263003"/>
              <a:ext cx="983819" cy="842397"/>
              <a:chOff x="2852532" y="3196203"/>
              <a:chExt cx="983819" cy="842397"/>
            </a:xfrm>
          </p:grpSpPr>
          <p:sp>
            <p:nvSpPr>
              <p:cNvPr id="29" name="Can 115"/>
              <p:cNvSpPr/>
              <p:nvPr/>
            </p:nvSpPr>
            <p:spPr>
              <a:xfrm>
                <a:off x="2852532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HDFS</a:t>
                </a:r>
                <a:endParaRPr lang="en-US" dirty="0"/>
              </a:p>
            </p:txBody>
          </p:sp>
          <p:sp>
            <p:nvSpPr>
              <p:cNvPr id="30" name="Bent Arrow 117"/>
              <p:cNvSpPr/>
              <p:nvPr/>
            </p:nvSpPr>
            <p:spPr>
              <a:xfrm rot="5400000">
                <a:off x="2952769" y="32075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Bent Arrow 118"/>
              <p:cNvSpPr/>
              <p:nvPr/>
            </p:nvSpPr>
            <p:spPr>
              <a:xfrm>
                <a:off x="3408533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4"/>
            <p:cNvGrpSpPr/>
            <p:nvPr/>
          </p:nvGrpSpPr>
          <p:grpSpPr>
            <a:xfrm>
              <a:off x="4835210" y="4263003"/>
              <a:ext cx="983819" cy="842397"/>
              <a:chOff x="4495800" y="3244412"/>
              <a:chExt cx="983819" cy="842397"/>
            </a:xfrm>
          </p:grpSpPr>
          <p:sp>
            <p:nvSpPr>
              <p:cNvPr id="26" name="Can 121"/>
              <p:cNvSpPr/>
              <p:nvPr/>
            </p:nvSpPr>
            <p:spPr>
              <a:xfrm>
                <a:off x="4495800" y="3553409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HDFS</a:t>
                </a:r>
                <a:endParaRPr lang="en-US" dirty="0"/>
              </a:p>
            </p:txBody>
          </p:sp>
          <p:sp>
            <p:nvSpPr>
              <p:cNvPr id="27" name="Bent Arrow 123"/>
              <p:cNvSpPr/>
              <p:nvPr/>
            </p:nvSpPr>
            <p:spPr>
              <a:xfrm rot="5400000">
                <a:off x="4596037" y="32557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ent Arrow 125"/>
              <p:cNvSpPr/>
              <p:nvPr/>
            </p:nvSpPr>
            <p:spPr>
              <a:xfrm>
                <a:off x="5051801" y="32444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6"/>
            <p:cNvGrpSpPr/>
            <p:nvPr/>
          </p:nvGrpSpPr>
          <p:grpSpPr>
            <a:xfrm>
              <a:off x="7093381" y="4263003"/>
              <a:ext cx="983819" cy="842397"/>
              <a:chOff x="5934174" y="3333279"/>
              <a:chExt cx="983819" cy="842397"/>
            </a:xfrm>
          </p:grpSpPr>
          <p:sp>
            <p:nvSpPr>
              <p:cNvPr id="23" name="Can 127"/>
              <p:cNvSpPr/>
              <p:nvPr/>
            </p:nvSpPr>
            <p:spPr>
              <a:xfrm>
                <a:off x="5934174" y="3642276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HDFS</a:t>
                </a:r>
                <a:endParaRPr lang="en-US" dirty="0"/>
              </a:p>
            </p:txBody>
          </p:sp>
          <p:sp>
            <p:nvSpPr>
              <p:cNvPr id="24" name="Bent Arrow 128"/>
              <p:cNvSpPr/>
              <p:nvPr/>
            </p:nvSpPr>
            <p:spPr>
              <a:xfrm rot="5400000">
                <a:off x="6034411" y="33445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Bent Arrow 129"/>
              <p:cNvSpPr/>
              <p:nvPr/>
            </p:nvSpPr>
            <p:spPr>
              <a:xfrm>
                <a:off x="6490175" y="33332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9" name="Straight Arrow Connector 130"/>
            <p:cNvCxnSpPr/>
            <p:nvPr/>
          </p:nvCxnSpPr>
          <p:spPr>
            <a:xfrm>
              <a:off x="16002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32"/>
            <p:cNvCxnSpPr/>
            <p:nvPr/>
          </p:nvCxnSpPr>
          <p:spPr>
            <a:xfrm>
              <a:off x="3429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146"/>
            <p:cNvCxnSpPr/>
            <p:nvPr/>
          </p:nvCxnSpPr>
          <p:spPr>
            <a:xfrm>
              <a:off x="5334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47"/>
            <p:cNvCxnSpPr/>
            <p:nvPr/>
          </p:nvCxnSpPr>
          <p:spPr>
            <a:xfrm>
              <a:off x="7222887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86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144000" cy="1143000"/>
          </a:xfrm>
        </p:spPr>
        <p:txBody>
          <a:bodyPr/>
          <a:lstStyle/>
          <a:p>
            <a:r>
              <a:rPr lang="en-US" sz="4000" i="1" dirty="0"/>
              <a:t>Solution</a:t>
            </a:r>
            <a:r>
              <a:rPr lang="en-US" sz="4000" dirty="0"/>
              <a:t>: The </a:t>
            </a:r>
            <a:r>
              <a:rPr lang="en-US" sz="4000" dirty="0" err="1"/>
              <a:t>GraphX</a:t>
            </a:r>
            <a:r>
              <a:rPr lang="en-US" sz="4000" dirty="0"/>
              <a:t> Unified Approach</a:t>
            </a:r>
          </a:p>
        </p:txBody>
      </p:sp>
      <p:sp>
        <p:nvSpPr>
          <p:cNvPr id="95" name="Title 13"/>
          <p:cNvSpPr txBox="1">
            <a:spLocks/>
          </p:cNvSpPr>
          <p:nvPr/>
        </p:nvSpPr>
        <p:spPr bwMode="auto">
          <a:xfrm>
            <a:off x="1524000" y="4876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>
                <a:solidFill>
                  <a:prstClr val="black"/>
                </a:solidFill>
              </a:rPr>
              <a:t>Enabling users to </a:t>
            </a:r>
            <a:r>
              <a:rPr lang="en-US" sz="4000" dirty="0">
                <a:solidFill>
                  <a:srgbClr val="3366FF"/>
                </a:solidFill>
              </a:rPr>
              <a:t>easily</a:t>
            </a:r>
            <a:r>
              <a:rPr lang="en-US" sz="4000" dirty="0">
                <a:solidFill>
                  <a:prstClr val="black"/>
                </a:solidFill>
              </a:rPr>
              <a:t> and </a:t>
            </a:r>
            <a:r>
              <a:rPr lang="en-US" sz="4000" dirty="0">
                <a:solidFill>
                  <a:srgbClr val="3366FF"/>
                </a:solidFill>
              </a:rPr>
              <a:t>efficiently</a:t>
            </a:r>
            <a:r>
              <a:rPr lang="en-US" sz="4000" dirty="0">
                <a:solidFill>
                  <a:prstClr val="black"/>
                </a:solidFill>
              </a:rPr>
              <a:t> express the entire graph analytics pipeline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057401" y="1295400"/>
            <a:ext cx="3999271" cy="3276600"/>
            <a:chOff x="533400" y="1295400"/>
            <a:chExt cx="3999271" cy="3276600"/>
          </a:xfrm>
        </p:grpSpPr>
        <p:grpSp>
          <p:nvGrpSpPr>
            <p:cNvPr id="11" name="Group 10"/>
            <p:cNvGrpSpPr/>
            <p:nvPr/>
          </p:nvGrpSpPr>
          <p:grpSpPr>
            <a:xfrm>
              <a:off x="1409952" y="2971800"/>
              <a:ext cx="2246167" cy="1600200"/>
              <a:chOff x="1335233" y="2971800"/>
              <a:chExt cx="2246167" cy="160020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335233" y="3050051"/>
                <a:ext cx="1273220" cy="1447800"/>
                <a:chOff x="6748405" y="2362200"/>
                <a:chExt cx="1273220" cy="1447800"/>
              </a:xfrm>
            </p:grpSpPr>
            <p:sp>
              <p:nvSpPr>
                <p:cNvPr id="110" name="Folded Corner 109"/>
                <p:cNvSpPr/>
                <p:nvPr/>
              </p:nvSpPr>
              <p:spPr>
                <a:xfrm>
                  <a:off x="6749847" y="2362200"/>
                  <a:ext cx="1271778" cy="1447800"/>
                </a:xfrm>
                <a:prstGeom prst="foldedCorner">
                  <a:avLst>
                    <a:gd name="adj" fmla="val 133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6749848" y="279811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7081467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394853" y="2798119"/>
                  <a:ext cx="313386" cy="25495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708239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6748405" y="2537530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080024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393410" y="2537530"/>
                  <a:ext cx="313386" cy="25495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706796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748405" y="304457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080024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393410" y="3044579"/>
                  <a:ext cx="313386" cy="25495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706796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6749848" y="3291834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081467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394853" y="3291834"/>
                  <a:ext cx="313386" cy="254951"/>
                </a:xfrm>
                <a:prstGeom prst="rect">
                  <a:avLst/>
                </a:prstGeom>
                <a:solidFill>
                  <a:srgbClr val="FC9A99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708239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48405" y="355504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080024" y="355504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393410" y="3555049"/>
                  <a:ext cx="313386" cy="25495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749849" y="2368737"/>
                  <a:ext cx="1270334" cy="16879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2303162" y="2971800"/>
                <a:ext cx="457200" cy="1600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82000"/>
                    </a:schemeClr>
                  </a:gs>
                  <a:gs pos="81000">
                    <a:schemeClr val="bg1"/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/>
              <p:cNvCxnSpPr>
                <a:stCxn id="118" idx="1"/>
                <a:endCxn id="104" idx="1"/>
              </p:cNvCxnSpPr>
              <p:nvPr/>
            </p:nvCxnSpPr>
            <p:spPr>
              <a:xfrm>
                <a:off x="2293624" y="3352857"/>
                <a:ext cx="692537" cy="28236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5" idx="4"/>
                <a:endCxn id="104" idx="7"/>
              </p:cNvCxnSpPr>
              <p:nvPr/>
            </p:nvCxnSpPr>
            <p:spPr>
              <a:xfrm flipH="1">
                <a:off x="3141506" y="3376644"/>
                <a:ext cx="146867" cy="25857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7" idx="1"/>
                <a:endCxn id="104" idx="5"/>
              </p:cNvCxnSpPr>
              <p:nvPr/>
            </p:nvCxnSpPr>
            <p:spPr>
              <a:xfrm flipH="1" flipV="1">
                <a:off x="3141506" y="3790564"/>
                <a:ext cx="252376" cy="21632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25" idx="3"/>
                <a:endCxn id="106" idx="1"/>
              </p:cNvCxnSpPr>
              <p:nvPr/>
            </p:nvCxnSpPr>
            <p:spPr>
              <a:xfrm>
                <a:off x="2295067" y="4107161"/>
                <a:ext cx="563462" cy="20317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4" idx="3"/>
                <a:endCxn id="106" idx="0"/>
              </p:cNvCxnSpPr>
              <p:nvPr/>
            </p:nvCxnSpPr>
            <p:spPr>
              <a:xfrm flipH="1">
                <a:off x="2936202" y="3790564"/>
                <a:ext cx="49959" cy="4875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953988" y="3603046"/>
                <a:ext cx="219691" cy="2196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78527" y="3156953"/>
                <a:ext cx="219691" cy="2196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26356" y="4278160"/>
                <a:ext cx="219691" cy="2196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361709" y="3974714"/>
                <a:ext cx="219691" cy="219691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8" name="Straight Connector 107"/>
              <p:cNvCxnSpPr>
                <a:stCxn id="122" idx="1"/>
                <a:endCxn id="105" idx="2"/>
              </p:cNvCxnSpPr>
              <p:nvPr/>
            </p:nvCxnSpPr>
            <p:spPr>
              <a:xfrm flipV="1">
                <a:off x="2293624" y="3266799"/>
                <a:ext cx="884903" cy="59310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6" idx="6"/>
                <a:endCxn id="107" idx="2"/>
              </p:cNvCxnSpPr>
              <p:nvPr/>
            </p:nvCxnSpPr>
            <p:spPr>
              <a:xfrm flipV="1">
                <a:off x="3046047" y="4084560"/>
                <a:ext cx="315662" cy="3034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 134"/>
            <p:cNvSpPr/>
            <p:nvPr/>
          </p:nvSpPr>
          <p:spPr>
            <a:xfrm>
              <a:off x="533400" y="1295400"/>
              <a:ext cx="3999271" cy="1809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>
                  <a:solidFill>
                    <a:schemeClr val="accent2"/>
                  </a:solidFill>
                  <a:latin typeface="Gill Sans Light"/>
                  <a:cs typeface="Gill Sans Light"/>
                </a:rPr>
                <a:t>New API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>
                  <a:latin typeface="Gill Sans Light"/>
                  <a:cs typeface="Gill Sans Light"/>
                </a:rPr>
                <a:t>Blurs the distinction between Tables and Graphs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96001" y="1295400"/>
            <a:ext cx="4038600" cy="3440004"/>
            <a:chOff x="4572001" y="1295400"/>
            <a:chExt cx="4038600" cy="3440004"/>
          </a:xfrm>
        </p:grpSpPr>
        <p:grpSp>
          <p:nvGrpSpPr>
            <p:cNvPr id="7" name="Group 6"/>
            <p:cNvGrpSpPr/>
            <p:nvPr/>
          </p:nvGrpSpPr>
          <p:grpSpPr>
            <a:xfrm>
              <a:off x="5090739" y="2895600"/>
              <a:ext cx="3001125" cy="1839804"/>
              <a:chOff x="6096000" y="2630906"/>
              <a:chExt cx="3001125" cy="1839804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0800" y="3606490"/>
                <a:ext cx="2362200" cy="864220"/>
              </a:xfrm>
              <a:prstGeom prst="rect">
                <a:avLst/>
              </a:prstGeom>
            </p:spPr>
          </p:pic>
          <p:pic>
            <p:nvPicPr>
              <p:cNvPr id="133" name="Picture 132" descr="ApacheGiraph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6000" y="2714878"/>
                <a:ext cx="974667" cy="117349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89881" y="2630906"/>
                <a:ext cx="1707244" cy="897511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4572001" y="1295400"/>
              <a:ext cx="4038600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>
                  <a:solidFill>
                    <a:srgbClr val="C0504D"/>
                  </a:solidFill>
                  <a:latin typeface="Gill Sans Light"/>
                  <a:cs typeface="Gill Sans Light"/>
                </a:rPr>
                <a:t>New System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>
                  <a:latin typeface="Gill Sans Light"/>
                  <a:cs typeface="Gill Sans Light"/>
                </a:rPr>
                <a:t>Combines Data-Parallel Graph-Parallel Systems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9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Tables and Graphs are </a:t>
            </a:r>
            <a:r>
              <a:rPr lang="en-US" sz="4400" dirty="0" err="1">
                <a:solidFill>
                  <a:srgbClr val="3366FF"/>
                </a:solidFill>
              </a:rPr>
              <a:t>composable</a:t>
            </a:r>
            <a:r>
              <a:rPr lang="en-US" sz="4400" dirty="0">
                <a:solidFill>
                  <a:srgbClr val="3366FF"/>
                </a:solidFill>
              </a:rPr>
              <a:t> 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i="1" dirty="0">
                <a:solidFill>
                  <a:srgbClr val="3366FF"/>
                </a:solidFill>
              </a:rPr>
              <a:t>views</a:t>
            </a:r>
            <a:r>
              <a:rPr lang="en-US" sz="4400" dirty="0">
                <a:solidFill>
                  <a:srgbClr val="3366FF"/>
                </a:solidFill>
              </a:rPr>
              <a:t> </a:t>
            </a:r>
            <a:r>
              <a:rPr lang="en-US" sz="4400" dirty="0"/>
              <a:t>of the </a:t>
            </a:r>
            <a:r>
              <a:rPr lang="en-US" sz="4400" i="1" dirty="0"/>
              <a:t>same physical </a:t>
            </a:r>
            <a:r>
              <a:rPr lang="en-US" sz="4400" dirty="0"/>
              <a:t>data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4724400" y="3166280"/>
            <a:ext cx="2743200" cy="1474151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Gill Sans Light"/>
                <a:cs typeface="Gill Sans Light"/>
              </a:rPr>
              <a:t>GraphX</a:t>
            </a:r>
            <a:r>
              <a:rPr lang="en-US" sz="2800" dirty="0">
                <a:latin typeface="Gill Sans Light"/>
                <a:cs typeface="Gill Sans Light"/>
              </a:rPr>
              <a:t> Unified</a:t>
            </a:r>
          </a:p>
          <a:p>
            <a:pPr algn="ctr"/>
            <a:r>
              <a:rPr lang="en-US" sz="2800" dirty="0">
                <a:latin typeface="Gill Sans Light"/>
                <a:cs typeface="Gill Sans Light"/>
              </a:rPr>
              <a:t>Representation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382000" y="2030260"/>
            <a:ext cx="1313374" cy="1398741"/>
            <a:chOff x="6490911" y="2293515"/>
            <a:chExt cx="1361000" cy="1449463"/>
          </a:xfrm>
        </p:grpSpPr>
        <p:cxnSp>
          <p:nvCxnSpPr>
            <p:cNvPr id="10" name="Straight Connector 9"/>
            <p:cNvCxnSpPr>
              <a:stCxn id="16" idx="5"/>
              <a:endCxn id="17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8" idx="3"/>
              <a:endCxn id="17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0" idx="1"/>
              <a:endCxn id="17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5" idx="5"/>
              <a:endCxn id="19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7" idx="3"/>
              <a:endCxn id="19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22" name="Straight Connector 21"/>
            <p:cNvCxnSpPr>
              <a:stCxn id="21" idx="5"/>
              <a:endCxn id="18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9" idx="6"/>
              <a:endCxn id="20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7879268" y="3502464"/>
            <a:ext cx="231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Graph View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013687" y="3502464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Table View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2456859" y="1981200"/>
            <a:ext cx="1273220" cy="1447800"/>
            <a:chOff x="6748405" y="2362200"/>
            <a:chExt cx="1273220" cy="1447800"/>
          </a:xfrm>
        </p:grpSpPr>
        <p:sp>
          <p:nvSpPr>
            <p:cNvPr id="25" name="Folded Corner 24"/>
            <p:cNvSpPr/>
            <p:nvPr/>
          </p:nvSpPr>
          <p:spPr>
            <a:xfrm>
              <a:off x="6749847" y="2362200"/>
              <a:ext cx="1271778" cy="1447800"/>
            </a:xfrm>
            <a:prstGeom prst="foldedCorner">
              <a:avLst>
                <a:gd name="adj" fmla="val 133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9848" y="279811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81467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94853" y="2798119"/>
              <a:ext cx="313386" cy="2549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708239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48405" y="2537530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80024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93410" y="2537530"/>
              <a:ext cx="313386" cy="25495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06796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748405" y="304457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80024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393410" y="3044579"/>
              <a:ext cx="313386" cy="25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706796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749848" y="3291834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1467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94853" y="3291834"/>
              <a:ext cx="313386" cy="254951"/>
            </a:xfrm>
            <a:prstGeom prst="rect">
              <a:avLst/>
            </a:prstGeom>
            <a:solidFill>
              <a:srgbClr val="FC9A99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08239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48405" y="355504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80024" y="355504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93410" y="3555049"/>
              <a:ext cx="313386" cy="25495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49849" y="2368737"/>
              <a:ext cx="1270334" cy="1687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95801" y="2209800"/>
            <a:ext cx="3190552" cy="1135230"/>
            <a:chOff x="3581400" y="3341571"/>
            <a:chExt cx="2286000" cy="1916229"/>
          </a:xfrm>
        </p:grpSpPr>
        <p:sp>
          <p:nvSpPr>
            <p:cNvPr id="62" name="Bent Arrow 61"/>
            <p:cNvSpPr/>
            <p:nvPr/>
          </p:nvSpPr>
          <p:spPr>
            <a:xfrm>
              <a:off x="4837120" y="3341571"/>
              <a:ext cx="1030280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Bent Arrow 62"/>
            <p:cNvSpPr/>
            <p:nvPr/>
          </p:nvSpPr>
          <p:spPr>
            <a:xfrm flipH="1">
              <a:off x="3581400" y="3345838"/>
              <a:ext cx="1037334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Title 5"/>
          <p:cNvSpPr txBox="1">
            <a:spLocks/>
          </p:cNvSpPr>
          <p:nvPr/>
        </p:nvSpPr>
        <p:spPr bwMode="auto">
          <a:xfrm>
            <a:off x="1524000" y="48768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/>
              <a:t>Each view has its own </a:t>
            </a:r>
            <a:r>
              <a:rPr lang="en-US" sz="4000" dirty="0">
                <a:solidFill>
                  <a:srgbClr val="3366FF"/>
                </a:solidFill>
              </a:rPr>
              <a:t>operators </a:t>
            </a:r>
            <a:r>
              <a:rPr lang="en-US" sz="4000" dirty="0"/>
              <a:t>that </a:t>
            </a:r>
            <a:br>
              <a:rPr lang="en-US" sz="4000" dirty="0"/>
            </a:br>
            <a:r>
              <a:rPr lang="en-US" sz="4000" dirty="0">
                <a:solidFill>
                  <a:srgbClr val="3366FF"/>
                </a:solidFill>
              </a:rPr>
              <a:t>exploit the semantics </a:t>
            </a:r>
            <a:r>
              <a:rPr lang="en-US" sz="4000" dirty="0"/>
              <a:t>of the view </a:t>
            </a:r>
          </a:p>
          <a:p>
            <a:r>
              <a:rPr lang="en-US" sz="4000" dirty="0"/>
              <a:t>to achieve </a:t>
            </a:r>
            <a:r>
              <a:rPr lang="en-US" sz="4000" dirty="0">
                <a:solidFill>
                  <a:srgbClr val="3366FF"/>
                </a:solidFill>
              </a:rPr>
              <a:t>efficient execution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View a Graph as a Table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420426" y="189482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25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/>
                <a:gridCol w="12846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 smtClean="0">
                          <a:latin typeface="Gill Sans"/>
                          <a:cs typeface="Gill Sans"/>
                        </a:rPr>
                        <a:t>Src</a:t>
                      </a:r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 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 smtClean="0">
                          <a:latin typeface="Gill Sans"/>
                          <a:cs typeface="Gill Sans"/>
                        </a:rPr>
                        <a:t>Dst</a:t>
                      </a:r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 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8533374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(E)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Friend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Advisor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Coworker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7817903" y="189482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(V)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</a:t>
                      </a:r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PstDoc</a:t>
                      </a:r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2083714" y="1766221"/>
            <a:ext cx="3339377" cy="3541931"/>
            <a:chOff x="5244910" y="1334869"/>
            <a:chExt cx="3339377" cy="3541931"/>
          </a:xfrm>
        </p:grpSpPr>
        <p:sp>
          <p:nvSpPr>
            <p:cNvPr id="6" name="Oval 5"/>
            <p:cNvSpPr/>
            <p:nvPr/>
          </p:nvSpPr>
          <p:spPr>
            <a:xfrm>
              <a:off x="5791200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912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622941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6200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016859" y="2546691"/>
              <a:ext cx="1831741" cy="1857655"/>
              <a:chOff x="6030145" y="1792483"/>
              <a:chExt cx="1831741" cy="1857655"/>
            </a:xfrm>
          </p:grpSpPr>
          <p:cxnSp>
            <p:nvCxnSpPr>
              <p:cNvPr id="11" name="Straight Arrow Connector 10"/>
              <p:cNvCxnSpPr>
                <a:stCxn id="6" idx="4"/>
                <a:endCxn id="7" idx="0"/>
              </p:cNvCxnSpPr>
              <p:nvPr/>
            </p:nvCxnSpPr>
            <p:spPr>
              <a:xfrm>
                <a:off x="6030145" y="2021083"/>
                <a:ext cx="0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8" idx="2"/>
                <a:endCxn id="6" idx="6"/>
              </p:cNvCxnSpPr>
              <p:nvPr/>
            </p:nvCxnSpPr>
            <p:spPr>
              <a:xfrm flipH="1">
                <a:off x="6258745" y="1792483"/>
                <a:ext cx="137454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9" idx="0"/>
                <a:endCxn id="8" idx="4"/>
              </p:cNvCxnSpPr>
              <p:nvPr/>
            </p:nvCxnSpPr>
            <p:spPr>
              <a:xfrm flipV="1">
                <a:off x="7858945" y="2021083"/>
                <a:ext cx="2941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8" idx="3"/>
                <a:endCxn id="7" idx="7"/>
              </p:cNvCxnSpPr>
              <p:nvPr/>
            </p:nvCxnSpPr>
            <p:spPr>
              <a:xfrm flipH="1">
                <a:off x="6191790" y="1954128"/>
                <a:ext cx="1508451" cy="16960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5910122" y="2467255"/>
              <a:ext cx="2048155" cy="1152245"/>
              <a:chOff x="6135781" y="3305455"/>
              <a:chExt cx="2048155" cy="1152245"/>
            </a:xfrm>
          </p:grpSpPr>
          <p:sp>
            <p:nvSpPr>
              <p:cNvPr id="23" name="Can 22"/>
              <p:cNvSpPr/>
              <p:nvPr/>
            </p:nvSpPr>
            <p:spPr>
              <a:xfrm>
                <a:off x="7062298" y="33054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79645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61357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7062298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175141" y="2680230"/>
              <a:ext cx="2057400" cy="2196570"/>
              <a:chOff x="6400800" y="3518430"/>
              <a:chExt cx="2057400" cy="2196570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64100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an 29"/>
              <p:cNvSpPr/>
              <p:nvPr/>
            </p:nvSpPr>
            <p:spPr>
              <a:xfrm>
                <a:off x="82388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64008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an 31"/>
              <p:cNvSpPr/>
              <p:nvPr/>
            </p:nvSpPr>
            <p:spPr>
              <a:xfrm>
                <a:off x="82296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244910" y="1334869"/>
              <a:ext cx="33393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Property Graph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316961" y="1371600"/>
            <a:ext cx="361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Vertex Property Table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26065" y="3962400"/>
            <a:ext cx="343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Edge Property Table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790645"/>
            <a:ext cx="9296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/>
                <a:cs typeface="Lucida Console"/>
              </a:rPr>
              <a:t>class </a:t>
            </a:r>
            <a:r>
              <a:rPr lang="en-US" b="1" dirty="0">
                <a:latin typeface="Lucida Console"/>
                <a:cs typeface="Lucida Console"/>
              </a:rPr>
              <a:t>Graph</a:t>
            </a:r>
            <a:r>
              <a:rPr lang="en-US" dirty="0">
                <a:latin typeface="Lucida Console"/>
                <a:cs typeface="Lucida Console"/>
              </a:rPr>
              <a:t> [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 ] {</a:t>
            </a:r>
          </a:p>
          <a:p>
            <a:r>
              <a:rPr lang="en-US" dirty="0">
                <a:latin typeface="Lucida Console"/>
                <a:cs typeface="Lucida Console"/>
              </a:rPr>
              <a:t>   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Lucida Console"/>
                <a:cs typeface="Lucida Console"/>
              </a:rPr>
              <a:t>Graph</a:t>
            </a:r>
            <a:r>
              <a:rPr lang="en-US" dirty="0">
                <a:latin typeface="Lucida Console"/>
                <a:cs typeface="Lucida Console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dirty="0">
                <a:latin typeface="Lucida Console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dirty="0">
                <a:latin typeface="Lucida Console"/>
                <a:cs typeface="Lucida Console"/>
              </a:rPr>
              <a:t>[ 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) ], </a:t>
            </a:r>
          </a:p>
          <a:p>
            <a:r>
              <a:rPr lang="en-US" b="1" dirty="0">
                <a:solidFill>
                  <a:srgbClr val="0000FF"/>
                </a:solidFill>
                <a:latin typeface="Lucida Console"/>
                <a:cs typeface="Lucida Console"/>
              </a:rPr>
              <a:t>             edges</a:t>
            </a:r>
            <a:r>
              <a:rPr lang="en-US" dirty="0">
                <a:latin typeface="Lucida Console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dirty="0">
                <a:latin typeface="Lucida Console"/>
                <a:cs typeface="Lucida Console"/>
              </a:rPr>
              <a:t>[ 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) ])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Table Views -----------------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dirty="0">
                <a:latin typeface="Lucida Console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dirty="0">
                <a:latin typeface="Lucida Console"/>
                <a:cs typeface="Lucida Console"/>
              </a:rPr>
              <a:t>[ 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) ]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dirty="0">
                <a:latin typeface="Lucida Console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dirty="0">
                <a:latin typeface="Lucida Console"/>
                <a:cs typeface="Lucida Console"/>
              </a:rPr>
              <a:t>[ 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) ]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dirty="0">
                <a:latin typeface="Lucida Console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dirty="0">
                <a:latin typeface="Lucida Console"/>
                <a:cs typeface="Lucida Console"/>
              </a:rPr>
              <a:t>[ ((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), 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),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) ]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Transformations ------------------------------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dirty="0">
                <a:latin typeface="Lucida Console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dirty="0">
                <a:latin typeface="Lucida Console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]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Lucida Console"/>
                <a:cs typeface="Lucida Console"/>
              </a:rPr>
              <a:t>subgraph</a:t>
            </a:r>
            <a:r>
              <a:rPr lang="en-US" dirty="0">
                <a:latin typeface="Lucida Console"/>
                <a:cs typeface="Lucida Console"/>
              </a:rPr>
              <a:t>(</a:t>
            </a:r>
            <a:r>
              <a:rPr lang="en-US" dirty="0" err="1">
                <a:latin typeface="Lucida Console"/>
                <a:cs typeface="Lucida Console"/>
              </a:rPr>
              <a:t>pV</a:t>
            </a:r>
            <a:r>
              <a:rPr lang="en-US" dirty="0">
                <a:latin typeface="Lucida Console"/>
                <a:cs typeface="Lucida Console"/>
              </a:rPr>
              <a:t>: 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) =&gt;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Boolean, </a:t>
            </a:r>
          </a:p>
          <a:p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                </a:t>
            </a:r>
            <a:r>
              <a:rPr lang="en-US" dirty="0" err="1">
                <a:latin typeface="Lucida Console"/>
                <a:cs typeface="Lucida Console"/>
              </a:rPr>
              <a:t>pE</a:t>
            </a:r>
            <a:r>
              <a:rPr lang="en-US" dirty="0">
                <a:latin typeface="Lucida Console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dirty="0">
                <a:latin typeface="Lucida Console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] =&gt;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dirty="0">
                <a:latin typeface="Lucida Console"/>
                <a:cs typeface="Lucida Console"/>
              </a:rPr>
              <a:t>):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dirty="0">
                <a:latin typeface="Lucida Console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]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dirty="0">
                <a:latin typeface="Lucida Console"/>
                <a:cs typeface="Lucida Console"/>
              </a:rPr>
              <a:t>(m: 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) =&gt;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 ):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dirty="0">
                <a:latin typeface="Lucida Console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] 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dirty="0">
                <a:latin typeface="Lucida Console"/>
                <a:cs typeface="Lucida Console"/>
              </a:rPr>
              <a:t>(m: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dirty="0">
                <a:latin typeface="Lucida Console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] =&gt;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 ):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dirty="0">
                <a:latin typeface="Lucida Console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]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Joins ----------------------------------------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dirty="0">
                <a:latin typeface="Lucida Console"/>
                <a:cs typeface="Lucida Console"/>
              </a:rPr>
              <a:t>(</a:t>
            </a:r>
            <a:r>
              <a:rPr lang="en-US" dirty="0" err="1">
                <a:latin typeface="Lucida Console"/>
                <a:cs typeface="Lucida Console"/>
              </a:rPr>
              <a:t>tbl</a:t>
            </a:r>
            <a:r>
              <a:rPr lang="en-US" dirty="0">
                <a:latin typeface="Lucida Console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dirty="0">
                <a:latin typeface="Lucida Console"/>
                <a:cs typeface="Lucida Console"/>
              </a:rPr>
              <a:t>[(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)]):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dirty="0">
                <a:latin typeface="Lucida Console"/>
                <a:cs typeface="Lucida Console"/>
              </a:rPr>
              <a:t>[(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dirty="0">
                <a:latin typeface="Lucida Console"/>
                <a:cs typeface="Lucida Console"/>
              </a:rPr>
              <a:t>]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dirty="0">
                <a:latin typeface="Lucida Console"/>
                <a:cs typeface="Lucida Console"/>
              </a:rPr>
              <a:t>(</a:t>
            </a:r>
            <a:r>
              <a:rPr lang="en-US" dirty="0" err="1">
                <a:latin typeface="Lucida Console"/>
                <a:cs typeface="Lucida Console"/>
              </a:rPr>
              <a:t>tbl</a:t>
            </a:r>
            <a:r>
              <a:rPr lang="en-US" dirty="0">
                <a:latin typeface="Lucida Console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dirty="0">
                <a:latin typeface="Lucida Console"/>
                <a:cs typeface="Lucida Console"/>
              </a:rPr>
              <a:t>[(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)]):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dirty="0">
                <a:latin typeface="Lucida Console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, 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 T)</a:t>
            </a:r>
            <a:r>
              <a:rPr lang="en-US" dirty="0">
                <a:latin typeface="Lucida Console"/>
                <a:cs typeface="Lucida Console"/>
              </a:rPr>
              <a:t>]</a:t>
            </a:r>
            <a:endParaRPr lang="en-US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Computation ----------------------------------</a:t>
            </a:r>
          </a:p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	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mapReduceTriplets</a:t>
            </a:r>
            <a:r>
              <a:rPr lang="en-US" dirty="0" smtClean="0">
                <a:latin typeface="Lucida Console"/>
                <a:cs typeface="Lucida Console"/>
              </a:rPr>
              <a:t>(</a:t>
            </a:r>
            <a:r>
              <a:rPr lang="en-US" dirty="0" err="1" smtClean="0">
                <a:latin typeface="Lucida Console"/>
                <a:cs typeface="Lucida Console"/>
              </a:rPr>
              <a:t>mapF</a:t>
            </a:r>
            <a:r>
              <a:rPr lang="en-US" dirty="0">
                <a:latin typeface="Lucida Console"/>
                <a:cs typeface="Lucida Console"/>
              </a:rPr>
              <a:t>: 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dirty="0">
                <a:latin typeface="Lucida Console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]) =&gt;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dirty="0">
                <a:latin typeface="Lucida Console"/>
                <a:cs typeface="Lucida Console"/>
              </a:rPr>
              <a:t>[(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)],</a:t>
            </a:r>
            <a:br>
              <a:rPr lang="en-US" dirty="0">
                <a:latin typeface="Lucida Console"/>
                <a:cs typeface="Lucida Console"/>
              </a:rPr>
            </a:br>
            <a:r>
              <a:rPr lang="en-US" dirty="0" smtClean="0">
                <a:latin typeface="Lucida Console"/>
                <a:cs typeface="Lucida Console"/>
              </a:rPr>
              <a:t>     	  </a:t>
            </a:r>
            <a:r>
              <a:rPr lang="en-US" dirty="0">
                <a:latin typeface="Lucida Console"/>
                <a:cs typeface="Lucida Console"/>
              </a:rPr>
              <a:t>		 </a:t>
            </a:r>
            <a:r>
              <a:rPr lang="en-US" dirty="0" smtClean="0">
                <a:latin typeface="Lucida Console"/>
                <a:cs typeface="Lucida Console"/>
              </a:rPr>
              <a:t>        </a:t>
            </a:r>
            <a:r>
              <a:rPr lang="en-US" dirty="0" err="1" smtClean="0">
                <a:latin typeface="Lucida Console"/>
                <a:cs typeface="Lucida Console"/>
              </a:rPr>
              <a:t>reduceF</a:t>
            </a:r>
            <a:r>
              <a:rPr lang="en-US" dirty="0">
                <a:latin typeface="Lucida Console"/>
                <a:cs typeface="Lucida Console"/>
              </a:rPr>
              <a:t>: 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) =&gt;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):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dirty="0">
                <a:latin typeface="Lucida Console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]</a:t>
            </a:r>
          </a:p>
          <a:p>
            <a:r>
              <a:rPr lang="en-US" dirty="0">
                <a:latin typeface="Lucida Console"/>
                <a:cs typeface="Lucida Console"/>
              </a:rPr>
              <a:t>}</a:t>
            </a:r>
          </a:p>
          <a:p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8800" y="1094905"/>
            <a:ext cx="228600" cy="7282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0" y="1670755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26060" y="2737556"/>
            <a:ext cx="231340" cy="16763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28800" y="4337755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600" y="1670755"/>
            <a:ext cx="7620000" cy="1143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09800" y="2813757"/>
            <a:ext cx="8153400" cy="16001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37769" y="4413955"/>
            <a:ext cx="8153400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826060" y="152400"/>
            <a:ext cx="8613340" cy="990600"/>
          </a:xfrm>
        </p:spPr>
        <p:txBody>
          <a:bodyPr/>
          <a:lstStyle/>
          <a:p>
            <a:r>
              <a:rPr lang="en-US" dirty="0" smtClean="0"/>
              <a:t>Graph Operators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828800" y="5175955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37770" y="5252155"/>
            <a:ext cx="8473523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y 2"/>
          <p:cNvSpPr/>
          <p:nvPr/>
        </p:nvSpPr>
        <p:spPr>
          <a:xfrm>
            <a:off x="2945219" y="5385391"/>
            <a:ext cx="1935126" cy="542260"/>
          </a:xfrm>
          <a:prstGeom prst="mathMultiply">
            <a:avLst/>
          </a:prstGeom>
          <a:solidFill>
            <a:srgbClr val="FF62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smtClean="0"/>
          </a:p>
        </p:txBody>
      </p:sp>
      <p:sp>
        <p:nvSpPr>
          <p:cNvPr id="11" name="Rectangle 10"/>
          <p:cNvSpPr/>
          <p:nvPr/>
        </p:nvSpPr>
        <p:spPr>
          <a:xfrm>
            <a:off x="1676399" y="6061145"/>
            <a:ext cx="9551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	</a:t>
            </a:r>
            <a:r>
              <a:rPr lang="en-US" dirty="0" err="1">
                <a:latin typeface="Lucida Console"/>
                <a:cs typeface="Lucida Console"/>
              </a:rPr>
              <a:t>def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aggregateMessages</a:t>
            </a:r>
            <a:r>
              <a:rPr lang="en-US" dirty="0" smtClean="0">
                <a:latin typeface="Lucida Console"/>
                <a:cs typeface="Lucida Console"/>
              </a:rPr>
              <a:t>(</a:t>
            </a:r>
            <a:r>
              <a:rPr lang="en-US" dirty="0" err="1" smtClean="0">
                <a:latin typeface="Lucida Console"/>
                <a:cs typeface="Lucida Console"/>
              </a:rPr>
              <a:t>sendMsg</a:t>
            </a:r>
            <a:r>
              <a:rPr lang="en-US" dirty="0" smtClean="0">
                <a:latin typeface="Lucida Console"/>
                <a:cs typeface="Lucida Console"/>
              </a:rPr>
              <a:t>: </a:t>
            </a:r>
            <a:r>
              <a:rPr lang="en-US" dirty="0">
                <a:latin typeface="Lucida Console"/>
                <a:cs typeface="Lucida Console"/>
              </a:rPr>
              <a:t>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dirty="0">
                <a:latin typeface="Lucida Console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dirty="0">
                <a:latin typeface="Lucida Console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]) =&gt;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 smtClean="0">
                <a:latin typeface="Lucida Console"/>
                <a:cs typeface="Lucida Console"/>
              </a:rPr>
              <a:t>,</a:t>
            </a:r>
            <a:r>
              <a:rPr lang="en-US" dirty="0">
                <a:latin typeface="Lucida Console"/>
                <a:cs typeface="Lucida Console"/>
              </a:rPr>
              <a:t/>
            </a:r>
            <a:br>
              <a:rPr lang="en-US" dirty="0">
                <a:latin typeface="Lucida Console"/>
                <a:cs typeface="Lucida Console"/>
              </a:rPr>
            </a:br>
            <a:r>
              <a:rPr lang="en-US" dirty="0">
                <a:latin typeface="Lucida Console"/>
                <a:cs typeface="Lucida Console"/>
              </a:rPr>
              <a:t>     	  		         </a:t>
            </a:r>
            <a:r>
              <a:rPr lang="en-US" dirty="0" err="1" smtClean="0">
                <a:latin typeface="Lucida Console"/>
                <a:cs typeface="Lucida Console"/>
              </a:rPr>
              <a:t>mergeMsg</a:t>
            </a:r>
            <a:r>
              <a:rPr lang="en-US" dirty="0" smtClean="0">
                <a:latin typeface="Lucida Console"/>
                <a:cs typeface="Lucida Console"/>
              </a:rPr>
              <a:t>: </a:t>
            </a:r>
            <a:r>
              <a:rPr lang="en-US" dirty="0">
                <a:latin typeface="Lucida Console"/>
                <a:cs typeface="Lucida Console"/>
              </a:rPr>
              <a:t>(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) =&gt;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):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dirty="0">
                <a:latin typeface="Lucida Console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dirty="0">
                <a:latin typeface="Lucida Console"/>
                <a:cs typeface="Lucida Console"/>
              </a:rPr>
              <a:t>]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073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4" grpId="0" animBg="1"/>
      <p:bldP spid="15" grpId="0" animBg="1"/>
      <p:bldP spid="3" grpId="0" animBg="1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Triplets Join Vertices and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7800"/>
            <a:ext cx="8229600" cy="6858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i="1" dirty="0" smtClean="0">
                <a:solidFill>
                  <a:srgbClr val="3366FF"/>
                </a:solidFill>
              </a:rPr>
              <a:t>triplets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operator joins vertices and edges: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981200" y="4960203"/>
            <a:ext cx="899922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i="1" dirty="0" err="1">
                <a:solidFill>
                  <a:srgbClr val="3366FF"/>
                </a:solidFill>
              </a:rPr>
              <a:t>mrTriplets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operator sums adjacent triplets.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362200" y="5646004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SELECT </a:t>
            </a:r>
            <a:r>
              <a:rPr lang="en-US" dirty="0" err="1"/>
              <a:t>t.dstId</a:t>
            </a:r>
            <a:r>
              <a:rPr lang="en-US" dirty="0"/>
              <a:t>, </a:t>
            </a:r>
            <a:r>
              <a:rPr lang="en-US" i="1" dirty="0" err="1"/>
              <a:t>reduceUDF</a:t>
            </a:r>
            <a:r>
              <a:rPr lang="en-US" dirty="0"/>
              <a:t>( </a:t>
            </a:r>
            <a:r>
              <a:rPr lang="en-US" i="1" dirty="0" err="1"/>
              <a:t>mapUDF</a:t>
            </a:r>
            <a:r>
              <a:rPr lang="en-US" dirty="0"/>
              <a:t>(t) ) </a:t>
            </a:r>
            <a:r>
              <a:rPr lang="en-US" b="1" dirty="0"/>
              <a:t>AS </a:t>
            </a:r>
            <a:r>
              <a:rPr lang="en-US" dirty="0"/>
              <a:t>sum </a:t>
            </a:r>
          </a:p>
          <a:p>
            <a:r>
              <a:rPr lang="en-US" b="1" dirty="0"/>
              <a:t>FROM </a:t>
            </a:r>
            <a:r>
              <a:rPr lang="en-US" dirty="0"/>
              <a:t>triplets </a:t>
            </a:r>
            <a:r>
              <a:rPr lang="en-US" b="1" dirty="0"/>
              <a:t>AS </a:t>
            </a:r>
            <a:r>
              <a:rPr lang="en-US" dirty="0"/>
              <a:t>t </a:t>
            </a:r>
            <a:r>
              <a:rPr lang="en-US" b="1" dirty="0"/>
              <a:t>GROUPBY</a:t>
            </a:r>
            <a:r>
              <a:rPr lang="en-US" dirty="0"/>
              <a:t> </a:t>
            </a:r>
            <a:r>
              <a:rPr lang="en-US" dirty="0" err="1"/>
              <a:t>t.dstId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192837" y="2209800"/>
            <a:ext cx="93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Triplets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18509" y="2209800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Vertices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84873" y="22098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Edges</a:t>
            </a: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3089168" y="3238791"/>
            <a:ext cx="464150" cy="446397"/>
            <a:chOff x="2057400" y="3476935"/>
            <a:chExt cx="654785" cy="629741"/>
          </a:xfrm>
        </p:grpSpPr>
        <p:sp>
          <p:nvSpPr>
            <p:cNvPr id="26" name="Oval 25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27" name="Can 26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3089168" y="2732062"/>
            <a:ext cx="464150" cy="446397"/>
            <a:chOff x="5181600" y="3713659"/>
            <a:chExt cx="654785" cy="629741"/>
          </a:xfrm>
        </p:grpSpPr>
        <p:sp>
          <p:nvSpPr>
            <p:cNvPr id="30" name="Oval 29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31" name="Can 30"/>
            <p:cNvSpPr/>
            <p:nvPr/>
          </p:nvSpPr>
          <p:spPr>
            <a:xfrm>
              <a:off x="5562600" y="4141645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3089168" y="3745519"/>
            <a:ext cx="464150" cy="446397"/>
            <a:chOff x="2057400" y="3476935"/>
            <a:chExt cx="654785" cy="629741"/>
          </a:xfrm>
        </p:grpSpPr>
        <p:sp>
          <p:nvSpPr>
            <p:cNvPr id="43" name="Oval 42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44" name="Can 43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3089168" y="4252248"/>
            <a:ext cx="464150" cy="446397"/>
            <a:chOff x="2057400" y="3476935"/>
            <a:chExt cx="654785" cy="629741"/>
          </a:xfrm>
        </p:grpSpPr>
        <p:sp>
          <p:nvSpPr>
            <p:cNvPr id="49" name="Oval 48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50" name="Can 49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760222" y="2783744"/>
            <a:ext cx="1487993" cy="397753"/>
            <a:chOff x="5181600" y="3713659"/>
            <a:chExt cx="2126717" cy="568490"/>
          </a:xfrm>
        </p:grpSpPr>
        <p:cxnSp>
          <p:nvCxnSpPr>
            <p:cNvPr id="33" name="Straight Arrow Connector 32"/>
            <p:cNvCxnSpPr>
              <a:stCxn id="34" idx="6"/>
              <a:endCxn id="35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36" name="Can 35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760222" y="3298046"/>
            <a:ext cx="1487993" cy="397753"/>
            <a:chOff x="5181600" y="3713659"/>
            <a:chExt cx="2126717" cy="568490"/>
          </a:xfrm>
        </p:grpSpPr>
        <p:cxnSp>
          <p:nvCxnSpPr>
            <p:cNvPr id="52" name="Straight Arrow Connector 51"/>
            <p:cNvCxnSpPr>
              <a:stCxn id="53" idx="6"/>
              <a:endCxn id="54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55" name="Can 54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760222" y="3812347"/>
            <a:ext cx="1487993" cy="397753"/>
            <a:chOff x="5181600" y="3713659"/>
            <a:chExt cx="2126717" cy="568490"/>
          </a:xfrm>
        </p:grpSpPr>
        <p:cxnSp>
          <p:nvCxnSpPr>
            <p:cNvPr id="57" name="Straight Arrow Connector 56"/>
            <p:cNvCxnSpPr>
              <a:stCxn id="58" idx="6"/>
              <a:endCxn id="59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60" name="Can 59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760222" y="4326648"/>
            <a:ext cx="1487993" cy="397753"/>
            <a:chOff x="5181600" y="3713659"/>
            <a:chExt cx="2126717" cy="568490"/>
          </a:xfrm>
        </p:grpSpPr>
        <p:cxnSp>
          <p:nvCxnSpPr>
            <p:cNvPr id="62" name="Straight Arrow Connector 61"/>
            <p:cNvCxnSpPr>
              <a:stCxn id="63" idx="6"/>
              <a:endCxn id="64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65" name="Can 64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764926" y="2783744"/>
            <a:ext cx="1487993" cy="397753"/>
            <a:chOff x="5181600" y="3713659"/>
            <a:chExt cx="2126717" cy="568490"/>
          </a:xfrm>
        </p:grpSpPr>
        <p:cxnSp>
          <p:nvCxnSpPr>
            <p:cNvPr id="67" name="Straight Arrow Connector 66"/>
            <p:cNvCxnSpPr>
              <a:stCxn id="68" idx="6"/>
              <a:endCxn id="69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70" name="Can 69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3089029" y="2733794"/>
            <a:ext cx="464150" cy="446397"/>
            <a:chOff x="5181600" y="3713659"/>
            <a:chExt cx="654785" cy="629741"/>
          </a:xfrm>
        </p:grpSpPr>
        <p:sp>
          <p:nvSpPr>
            <p:cNvPr id="72" name="Oval 71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73" name="Can 72"/>
            <p:cNvSpPr/>
            <p:nvPr/>
          </p:nvSpPr>
          <p:spPr>
            <a:xfrm>
              <a:off x="5562600" y="4141645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Can 73"/>
          <p:cNvSpPr/>
          <p:nvPr/>
        </p:nvSpPr>
        <p:spPr>
          <a:xfrm>
            <a:off x="5257801" y="3091061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3089029" y="3238973"/>
            <a:ext cx="464150" cy="446397"/>
            <a:chOff x="2057400" y="3476935"/>
            <a:chExt cx="654785" cy="629741"/>
          </a:xfrm>
        </p:grpSpPr>
        <p:sp>
          <p:nvSpPr>
            <p:cNvPr id="81" name="Oval 80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82" name="Can 81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Can 82"/>
          <p:cNvSpPr/>
          <p:nvPr/>
        </p:nvSpPr>
        <p:spPr>
          <a:xfrm>
            <a:off x="6324601" y="3119282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986344" y="3327183"/>
            <a:ext cx="1566857" cy="1494905"/>
            <a:chOff x="3462343" y="3327182"/>
            <a:chExt cx="1566857" cy="1494905"/>
          </a:xfrm>
        </p:grpSpPr>
        <p:grpSp>
          <p:nvGrpSpPr>
            <p:cNvPr id="94" name="Group 93"/>
            <p:cNvGrpSpPr/>
            <p:nvPr/>
          </p:nvGrpSpPr>
          <p:grpSpPr>
            <a:xfrm>
              <a:off x="3462343" y="3327182"/>
              <a:ext cx="1487993" cy="397753"/>
              <a:chOff x="5181600" y="3713659"/>
              <a:chExt cx="2126717" cy="568490"/>
            </a:xfrm>
          </p:grpSpPr>
          <p:cxnSp>
            <p:nvCxnSpPr>
              <p:cNvPr id="95" name="Straight Arrow Connector 94"/>
              <p:cNvCxnSpPr>
                <a:stCxn id="96" idx="6"/>
                <a:endCxn id="9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98" name="Can 9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3462343" y="3841483"/>
              <a:ext cx="1487993" cy="397753"/>
              <a:chOff x="5181600" y="3713659"/>
              <a:chExt cx="2126717" cy="568490"/>
            </a:xfrm>
          </p:grpSpPr>
          <p:cxnSp>
            <p:nvCxnSpPr>
              <p:cNvPr id="100" name="Straight Arrow Connector 99"/>
              <p:cNvCxnSpPr>
                <a:stCxn id="101" idx="6"/>
                <a:endCxn id="102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3462343" y="4355784"/>
              <a:ext cx="1487993" cy="397753"/>
              <a:chOff x="5181600" y="3713659"/>
              <a:chExt cx="2126717" cy="568490"/>
            </a:xfrm>
          </p:grpSpPr>
          <p:cxnSp>
            <p:nvCxnSpPr>
              <p:cNvPr id="105" name="Straight Arrow Connector 104"/>
              <p:cNvCxnSpPr>
                <a:stCxn id="106" idx="6"/>
                <a:endCxn id="10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108" name="Can 10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09" name="Can 108"/>
            <p:cNvSpPr/>
            <p:nvPr/>
          </p:nvSpPr>
          <p:spPr>
            <a:xfrm>
              <a:off x="3748917" y="3641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an 109"/>
            <p:cNvSpPr/>
            <p:nvPr/>
          </p:nvSpPr>
          <p:spPr>
            <a:xfrm>
              <a:off x="4815717" y="365502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an 110"/>
            <p:cNvSpPr/>
            <p:nvPr/>
          </p:nvSpPr>
          <p:spPr>
            <a:xfrm>
              <a:off x="3748917" y="417358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an 111"/>
            <p:cNvSpPr/>
            <p:nvPr/>
          </p:nvSpPr>
          <p:spPr>
            <a:xfrm>
              <a:off x="4815717" y="4192674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an 112"/>
            <p:cNvSpPr/>
            <p:nvPr/>
          </p:nvSpPr>
          <p:spPr>
            <a:xfrm>
              <a:off x="4815717" y="4662270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an 113"/>
            <p:cNvSpPr/>
            <p:nvPr/>
          </p:nvSpPr>
          <p:spPr>
            <a:xfrm>
              <a:off x="3748917" y="4664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8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-0.22735 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6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15885 0.009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3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0046 L 0.24596 -0.0599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4" grpId="0" animBg="1"/>
      <p:bldP spid="8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495300" cy="187325"/>
          </a:xfrm>
        </p:spPr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7" name="Content Placeholder 1"/>
          <p:cNvSpPr>
            <a:spLocks noGrp="1"/>
          </p:cNvSpPr>
          <p:nvPr>
            <p:ph idx="4294967295"/>
          </p:nvPr>
        </p:nvSpPr>
        <p:spPr>
          <a:xfrm>
            <a:off x="851413" y="2426049"/>
            <a:ext cx="10489175" cy="1647825"/>
          </a:xfrm>
        </p:spPr>
        <p:txBody>
          <a:bodyPr/>
          <a:lstStyle/>
          <a:p>
            <a:pPr marL="269875" lvl="2" indent="0" algn="ctr">
              <a:lnSpc>
                <a:spcPct val="100000"/>
              </a:lnSpc>
              <a:buNone/>
            </a:pPr>
            <a:r>
              <a:rPr lang="en-GB" sz="6600" i="1" dirty="0" smtClean="0"/>
              <a:t>“Think like a Vertex”</a:t>
            </a:r>
          </a:p>
        </p:txBody>
      </p:sp>
      <p:pic>
        <p:nvPicPr>
          <p:cNvPr id="8" name="Picture 6" descr="800px-PageRank-hi-res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224" y="4207517"/>
            <a:ext cx="4378398" cy="2650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954" y="2232837"/>
            <a:ext cx="1648045" cy="16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6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4" idx="6"/>
            <a:endCxn id="7" idx="2"/>
          </p:cNvCxnSpPr>
          <p:nvPr/>
        </p:nvCxnSpPr>
        <p:spPr>
          <a:xfrm>
            <a:off x="7505700" y="2171700"/>
            <a:ext cx="19431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8229600" y="57912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" name="Oval 7"/>
          <p:cNvSpPr/>
          <p:nvPr/>
        </p:nvSpPr>
        <p:spPr>
          <a:xfrm>
            <a:off x="94488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4" name="Straight Arrow Connector 13"/>
          <p:cNvCxnSpPr>
            <a:stCxn id="5" idx="0"/>
            <a:endCxn id="4" idx="4"/>
          </p:cNvCxnSpPr>
          <p:nvPr/>
        </p:nvCxnSpPr>
        <p:spPr>
          <a:xfrm flipV="1">
            <a:off x="72390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7" idx="4"/>
          </p:cNvCxnSpPr>
          <p:nvPr/>
        </p:nvCxnSpPr>
        <p:spPr>
          <a:xfrm flipV="1">
            <a:off x="97155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3" idx="0"/>
          </p:cNvCxnSpPr>
          <p:nvPr/>
        </p:nvCxnSpPr>
        <p:spPr>
          <a:xfrm>
            <a:off x="8496300" y="3734052"/>
            <a:ext cx="0" cy="20571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1"/>
            <a:endCxn id="5" idx="5"/>
          </p:cNvCxnSpPr>
          <p:nvPr/>
        </p:nvCxnSpPr>
        <p:spPr>
          <a:xfrm flipH="1" flipV="1">
            <a:off x="7427585" y="4951085"/>
            <a:ext cx="8801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7"/>
            <a:endCxn id="8" idx="3"/>
          </p:cNvCxnSpPr>
          <p:nvPr/>
        </p:nvCxnSpPr>
        <p:spPr>
          <a:xfrm flipV="1">
            <a:off x="8684885" y="4951085"/>
            <a:ext cx="8420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7391401" y="4943756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9839046" y="4943756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8610601" y="6239156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/>
          <p:cNvSpPr/>
          <p:nvPr/>
        </p:nvSpPr>
        <p:spPr>
          <a:xfrm>
            <a:off x="7129323" y="3419756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/>
          <p:cNvSpPr/>
          <p:nvPr/>
        </p:nvSpPr>
        <p:spPr>
          <a:xfrm>
            <a:off x="9610446" y="3429001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n 39"/>
          <p:cNvSpPr/>
          <p:nvPr/>
        </p:nvSpPr>
        <p:spPr>
          <a:xfrm>
            <a:off x="8382001" y="4724401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n 40"/>
          <p:cNvSpPr/>
          <p:nvPr/>
        </p:nvSpPr>
        <p:spPr>
          <a:xfrm>
            <a:off x="7781646" y="5334001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8991601" y="5334001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/>
          <p:cNvSpPr/>
          <p:nvPr/>
        </p:nvSpPr>
        <p:spPr>
          <a:xfrm>
            <a:off x="8382001" y="2057401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Map Reduce Triplets, Aggregate Neighbors</a:t>
            </a:r>
            <a:endParaRPr lang="en-US" dirty="0"/>
          </a:p>
        </p:txBody>
      </p:sp>
      <p:sp>
        <p:nvSpPr>
          <p:cNvPr id="42" name="Vertical Text Placeholder 41"/>
          <p:cNvSpPr>
            <a:spLocks noGrp="1"/>
          </p:cNvSpPr>
          <p:nvPr>
            <p:ph type="body" orient="vert" idx="1"/>
          </p:nvPr>
        </p:nvSpPr>
        <p:spPr>
          <a:xfrm>
            <a:off x="1828800" y="1951039"/>
            <a:ext cx="5410200" cy="715962"/>
          </a:xfrm>
        </p:spPr>
        <p:txBody>
          <a:bodyPr/>
          <a:lstStyle/>
          <a:p>
            <a:r>
              <a:rPr lang="en-US" i="1" dirty="0" smtClean="0"/>
              <a:t>Map-Reduce</a:t>
            </a:r>
            <a:r>
              <a:rPr lang="en-US" dirty="0" smtClean="0"/>
              <a:t> for each vertex</a:t>
            </a:r>
          </a:p>
        </p:txBody>
      </p:sp>
      <p:sp>
        <p:nvSpPr>
          <p:cNvPr id="5" name="Oval 4"/>
          <p:cNvSpPr/>
          <p:nvPr/>
        </p:nvSpPr>
        <p:spPr>
          <a:xfrm>
            <a:off x="69723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0" y="1752600"/>
            <a:ext cx="3276600" cy="48006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9723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8229600" y="3200652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94488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0" name="Straight Arrow Connector 9"/>
          <p:cNvCxnSpPr>
            <a:stCxn id="4" idx="5"/>
            <a:endCxn id="6" idx="1"/>
          </p:cNvCxnSpPr>
          <p:nvPr/>
        </p:nvCxnSpPr>
        <p:spPr>
          <a:xfrm>
            <a:off x="7427585" y="2360285"/>
            <a:ext cx="8801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6" idx="7"/>
          </p:cNvCxnSpPr>
          <p:nvPr/>
        </p:nvCxnSpPr>
        <p:spPr>
          <a:xfrm flipH="1">
            <a:off x="8684885" y="2360285"/>
            <a:ext cx="8420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7391401" y="2314856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9839046" y="2314856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8610601" y="3648356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n 34"/>
          <p:cNvSpPr/>
          <p:nvPr/>
        </p:nvSpPr>
        <p:spPr>
          <a:xfrm>
            <a:off x="8991601" y="2743201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n 36"/>
          <p:cNvSpPr/>
          <p:nvPr/>
        </p:nvSpPr>
        <p:spPr>
          <a:xfrm>
            <a:off x="7781646" y="2743201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2115034" y="2895600"/>
            <a:ext cx="3324949" cy="1600200"/>
            <a:chOff x="591033" y="2895600"/>
            <a:chExt cx="3324949" cy="1600200"/>
          </a:xfrm>
        </p:grpSpPr>
        <p:sp>
          <p:nvSpPr>
            <p:cNvPr id="62" name="Rectangle 61"/>
            <p:cNvSpPr/>
            <p:nvPr/>
          </p:nvSpPr>
          <p:spPr>
            <a:xfrm>
              <a:off x="591033" y="2895600"/>
              <a:ext cx="33249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2800" dirty="0" err="1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mapF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          )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848678" y="3058448"/>
              <a:ext cx="1620078" cy="461684"/>
              <a:chOff x="1418945" y="5067300"/>
              <a:chExt cx="1770481" cy="504545"/>
            </a:xfrm>
          </p:grpSpPr>
          <p:cxnSp>
            <p:nvCxnSpPr>
              <p:cNvPr id="45" name="Straight Arrow Connector 44"/>
              <p:cNvCxnSpPr>
                <a:stCxn id="47" idx="6"/>
                <a:endCxn id="48" idx="2"/>
              </p:cNvCxnSpPr>
              <p:nvPr/>
            </p:nvCxnSpPr>
            <p:spPr>
              <a:xfrm>
                <a:off x="1874416" y="5295036"/>
                <a:ext cx="7925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418945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A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667000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B</a:t>
                </a:r>
              </a:p>
            </p:txBody>
          </p:sp>
          <p:sp>
            <p:nvSpPr>
              <p:cNvPr id="49" name="Can 48"/>
              <p:cNvSpPr/>
              <p:nvPr/>
            </p:nvSpPr>
            <p:spPr>
              <a:xfrm>
                <a:off x="1676400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970071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/>
              <p:cNvSpPr/>
              <p:nvPr/>
            </p:nvSpPr>
            <p:spPr>
              <a:xfrm>
                <a:off x="2209800" y="5219700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591033" y="3871268"/>
              <a:ext cx="33249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2800" dirty="0" err="1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mapF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          )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848678" y="4034116"/>
              <a:ext cx="1620078" cy="461684"/>
              <a:chOff x="1418945" y="5067300"/>
              <a:chExt cx="1770481" cy="504545"/>
            </a:xfrm>
          </p:grpSpPr>
          <p:cxnSp>
            <p:nvCxnSpPr>
              <p:cNvPr id="75" name="Straight Arrow Connector 74"/>
              <p:cNvCxnSpPr>
                <a:stCxn id="76" idx="6"/>
                <a:endCxn id="77" idx="2"/>
              </p:cNvCxnSpPr>
              <p:nvPr/>
            </p:nvCxnSpPr>
            <p:spPr>
              <a:xfrm>
                <a:off x="1874416" y="5295036"/>
                <a:ext cx="7925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418945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A</a:t>
                </a: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67000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C</a:t>
                </a: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1676400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an 78"/>
              <p:cNvSpPr/>
              <p:nvPr/>
            </p:nvSpPr>
            <p:spPr>
              <a:xfrm>
                <a:off x="2970071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2209800" y="5219700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5277678" y="2996595"/>
            <a:ext cx="894522" cy="1427492"/>
            <a:chOff x="3753678" y="2996595"/>
            <a:chExt cx="894522" cy="1427492"/>
          </a:xfrm>
        </p:grpSpPr>
        <p:sp>
          <p:nvSpPr>
            <p:cNvPr id="58" name="Can 57"/>
            <p:cNvSpPr/>
            <p:nvPr/>
          </p:nvSpPr>
          <p:spPr>
            <a:xfrm flipH="1">
              <a:off x="4210878" y="2996595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753678" y="3148995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 flipH="1">
              <a:off x="4210878" y="3972263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3753678" y="4124663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133600" y="5282625"/>
            <a:ext cx="3257623" cy="584775"/>
            <a:chOff x="457200" y="5229837"/>
            <a:chExt cx="3257623" cy="584775"/>
          </a:xfrm>
        </p:grpSpPr>
        <p:sp>
          <p:nvSpPr>
            <p:cNvPr id="83" name="Rectangle 82"/>
            <p:cNvSpPr/>
            <p:nvPr/>
          </p:nvSpPr>
          <p:spPr>
            <a:xfrm>
              <a:off x="457200" y="5229837"/>
              <a:ext cx="32576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2800" dirty="0" err="1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reduceF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,      )</a:t>
              </a:r>
            </a:p>
          </p:txBody>
        </p:sp>
        <p:sp>
          <p:nvSpPr>
            <p:cNvPr id="84" name="Can 83"/>
            <p:cNvSpPr/>
            <p:nvPr/>
          </p:nvSpPr>
          <p:spPr>
            <a:xfrm flipH="1">
              <a:off x="2161641" y="5339376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5" name="Can 84"/>
            <p:cNvSpPr/>
            <p:nvPr/>
          </p:nvSpPr>
          <p:spPr>
            <a:xfrm flipH="1">
              <a:off x="2839278" y="5339376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290434" y="5334000"/>
            <a:ext cx="1034166" cy="533400"/>
            <a:chOff x="3766434" y="5334000"/>
            <a:chExt cx="1034166" cy="533400"/>
          </a:xfrm>
        </p:grpSpPr>
        <p:sp>
          <p:nvSpPr>
            <p:cNvPr id="87" name="Right Arrow 86"/>
            <p:cNvSpPr/>
            <p:nvPr/>
          </p:nvSpPr>
          <p:spPr>
            <a:xfrm>
              <a:off x="3766434" y="5567087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210878" y="5334000"/>
              <a:ext cx="533400" cy="5334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89" name="Can 88"/>
            <p:cNvSpPr/>
            <p:nvPr/>
          </p:nvSpPr>
          <p:spPr>
            <a:xfrm flipH="1">
              <a:off x="4581939" y="5715000"/>
              <a:ext cx="218661" cy="146242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5" y="1278000"/>
            <a:ext cx="10489175" cy="49227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 main versions Python 2 and Python 3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Most used and recommended version is </a:t>
            </a:r>
            <a:r>
              <a:rPr lang="en-US" b="1" dirty="0" smtClean="0"/>
              <a:t>2.7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/>
              <a:t>Spark 1.3.1 works with Python 2.6 or higher (but not Python 3</a:t>
            </a:r>
            <a:r>
              <a:rPr lang="en-US" dirty="0" smtClean="0"/>
              <a:t>)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b="1" dirty="0"/>
              <a:t>Anaconda</a:t>
            </a:r>
            <a:r>
              <a:rPr lang="en-US" dirty="0"/>
              <a:t> is a Python distribution that contains </a:t>
            </a:r>
            <a:r>
              <a:rPr lang="en-US" dirty="0" smtClean="0"/>
              <a:t>everything you need (packages)!</a:t>
            </a:r>
            <a:endParaRPr lang="en-US" dirty="0"/>
          </a:p>
          <a:p>
            <a:pPr marL="609600" lvl="2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6096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Timeline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1994 – Python 1.0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2000 – Python 2.0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2008 – Python 3.0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Adoption to 3.0 takes time</a:t>
            </a:r>
          </a:p>
          <a:p>
            <a:pPr marL="855663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backward </a:t>
            </a:r>
            <a:r>
              <a:rPr lang="en-US" dirty="0" smtClean="0"/>
              <a:t>compatibility</a:t>
            </a:r>
          </a:p>
          <a:p>
            <a:pPr marL="1104900" lvl="4" indent="-342900"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b="1" dirty="0" smtClean="0"/>
              <a:t>rint “</a:t>
            </a:r>
            <a:r>
              <a:rPr lang="en-US" b="1" dirty="0" err="1" smtClean="0"/>
              <a:t>blabla</a:t>
            </a:r>
            <a:r>
              <a:rPr lang="en-US" b="1" dirty="0" smtClean="0"/>
              <a:t>” </a:t>
            </a:r>
            <a:r>
              <a:rPr lang="en-US" dirty="0" smtClean="0"/>
              <a:t>		2.x</a:t>
            </a:r>
          </a:p>
          <a:p>
            <a:pPr marL="1104900" lvl="4" indent="-342900"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b="1" dirty="0" smtClean="0"/>
              <a:t>rint(“</a:t>
            </a:r>
            <a:r>
              <a:rPr lang="en-US" b="1" dirty="0" err="1" smtClean="0"/>
              <a:t>blabla</a:t>
            </a:r>
            <a:r>
              <a:rPr lang="en-US" b="1" dirty="0" smtClean="0"/>
              <a:t>”)</a:t>
            </a:r>
            <a:r>
              <a:rPr lang="en-US" dirty="0" smtClean="0"/>
              <a:t>	3.x</a:t>
            </a:r>
          </a:p>
          <a:p>
            <a:pPr marL="855663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tool called ‘</a:t>
            </a:r>
            <a:r>
              <a:rPr lang="en-US" b="1" dirty="0" smtClean="0"/>
              <a:t>2to3</a:t>
            </a:r>
            <a:r>
              <a:rPr lang="en-US" dirty="0" smtClean="0"/>
              <a:t>’ can convert most of the project from 2 to 3.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4" idx="6"/>
            <a:endCxn id="7" idx="2"/>
          </p:cNvCxnSpPr>
          <p:nvPr/>
        </p:nvCxnSpPr>
        <p:spPr>
          <a:xfrm>
            <a:off x="9018270" y="1924050"/>
            <a:ext cx="19431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9742170" y="554355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" name="Oval 7"/>
          <p:cNvSpPr/>
          <p:nvPr/>
        </p:nvSpPr>
        <p:spPr>
          <a:xfrm>
            <a:off x="10961370" y="424815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4" name="Straight Arrow Connector 13"/>
          <p:cNvCxnSpPr>
            <a:stCxn id="5" idx="0"/>
            <a:endCxn id="4" idx="4"/>
          </p:cNvCxnSpPr>
          <p:nvPr/>
        </p:nvCxnSpPr>
        <p:spPr>
          <a:xfrm flipV="1">
            <a:off x="8751570" y="219075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7" idx="4"/>
          </p:cNvCxnSpPr>
          <p:nvPr/>
        </p:nvCxnSpPr>
        <p:spPr>
          <a:xfrm flipV="1">
            <a:off x="11228070" y="219075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3" idx="0"/>
          </p:cNvCxnSpPr>
          <p:nvPr/>
        </p:nvCxnSpPr>
        <p:spPr>
          <a:xfrm>
            <a:off x="10008870" y="3486402"/>
            <a:ext cx="0" cy="20571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1"/>
            <a:endCxn id="5" idx="5"/>
          </p:cNvCxnSpPr>
          <p:nvPr/>
        </p:nvCxnSpPr>
        <p:spPr>
          <a:xfrm flipH="1" flipV="1">
            <a:off x="8940155" y="4703435"/>
            <a:ext cx="8801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7"/>
            <a:endCxn id="8" idx="3"/>
          </p:cNvCxnSpPr>
          <p:nvPr/>
        </p:nvCxnSpPr>
        <p:spPr>
          <a:xfrm flipV="1">
            <a:off x="10197455" y="4703435"/>
            <a:ext cx="8420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Example: Oldest Follower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484870" y="424815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" name="Oval 3"/>
          <p:cNvSpPr/>
          <p:nvPr/>
        </p:nvSpPr>
        <p:spPr>
          <a:xfrm>
            <a:off x="8484870" y="165735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9742170" y="2953002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10961370" y="165735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0" name="Straight Arrow Connector 9"/>
          <p:cNvCxnSpPr>
            <a:stCxn id="4" idx="5"/>
            <a:endCxn id="6" idx="1"/>
          </p:cNvCxnSpPr>
          <p:nvPr/>
        </p:nvCxnSpPr>
        <p:spPr>
          <a:xfrm>
            <a:off x="8940155" y="2112635"/>
            <a:ext cx="8801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6" idx="7"/>
          </p:cNvCxnSpPr>
          <p:nvPr/>
        </p:nvCxnSpPr>
        <p:spPr>
          <a:xfrm flipH="1">
            <a:off x="10197455" y="2112635"/>
            <a:ext cx="8420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Vertical Text Placeholder 41"/>
          <p:cNvSpPr>
            <a:spLocks noGrp="1"/>
          </p:cNvSpPr>
          <p:nvPr>
            <p:ph type="body" orient="vert" idx="1"/>
          </p:nvPr>
        </p:nvSpPr>
        <p:spPr>
          <a:xfrm>
            <a:off x="818707" y="1788833"/>
            <a:ext cx="8789670" cy="4288117"/>
          </a:xfrm>
        </p:spPr>
        <p:txBody>
          <a:bodyPr/>
          <a:lstStyle/>
          <a:p>
            <a:r>
              <a:rPr lang="en-US" i="1" dirty="0" smtClean="0"/>
              <a:t>What is the age of the oldest follower for each user?</a:t>
            </a:r>
          </a:p>
          <a:p>
            <a:r>
              <a:rPr lang="en-US" dirty="0" err="1">
                <a:latin typeface="Lucida Console"/>
                <a:cs typeface="Lucida Console"/>
              </a:rPr>
              <a:t>val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oldestFollowerAge</a:t>
            </a:r>
            <a:r>
              <a:rPr lang="en-US" dirty="0">
                <a:latin typeface="Lucida Console"/>
                <a:cs typeface="Lucida Console"/>
              </a:rPr>
              <a:t> = graph</a:t>
            </a:r>
            <a:br>
              <a:rPr lang="en-US" dirty="0">
                <a:latin typeface="Lucida Console"/>
                <a:cs typeface="Lucida Console"/>
              </a:rPr>
            </a:br>
            <a:r>
              <a:rPr lang="en-US" dirty="0">
                <a:latin typeface="Lucida Console"/>
                <a:cs typeface="Lucida Console"/>
              </a:rPr>
              <a:t>  .</a:t>
            </a:r>
            <a:r>
              <a:rPr lang="en-US" b="1" i="1" dirty="0" err="1" smtClean="0">
                <a:latin typeface="Lucida Console"/>
                <a:cs typeface="Lucida Console"/>
              </a:rPr>
              <a:t>mapReduceTriplets</a:t>
            </a:r>
            <a:r>
              <a:rPr lang="en-US" dirty="0">
                <a:latin typeface="Lucida Console"/>
                <a:cs typeface="Lucida Console"/>
              </a:rPr>
              <a:t>(</a:t>
            </a:r>
            <a:br>
              <a:rPr lang="en-US" dirty="0">
                <a:latin typeface="Lucida Console"/>
                <a:cs typeface="Lucida Console"/>
              </a:rPr>
            </a:br>
            <a:r>
              <a:rPr lang="en-US" dirty="0">
                <a:latin typeface="Lucida Console"/>
                <a:cs typeface="Lucida Console"/>
              </a:rPr>
              <a:t>    </a:t>
            </a:r>
            <a:r>
              <a:rPr lang="en-US" dirty="0" smtClean="0">
                <a:latin typeface="Lucida Console"/>
                <a:cs typeface="Lucida Console"/>
              </a:rPr>
              <a:t>trip=&gt; (trip.dst.id</a:t>
            </a:r>
            <a:r>
              <a:rPr lang="en-US" dirty="0">
                <a:latin typeface="Lucida Console"/>
                <a:cs typeface="Lucida Console"/>
              </a:rPr>
              <a:t>, </a:t>
            </a:r>
            <a:r>
              <a:rPr lang="en-US" dirty="0" err="1" smtClean="0">
                <a:latin typeface="Lucida Console"/>
                <a:cs typeface="Lucida Console"/>
              </a:rPr>
              <a:t>trip.src.age</a:t>
            </a:r>
            <a:r>
              <a:rPr lang="en-US" dirty="0">
                <a:latin typeface="Lucida Console"/>
                <a:cs typeface="Lucida Console"/>
              </a:rPr>
              <a:t>),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//Map</a:t>
            </a:r>
            <a:r>
              <a:rPr lang="en-US" dirty="0">
                <a:latin typeface="Lucida Console"/>
                <a:cs typeface="Lucida Console"/>
              </a:rPr>
              <a:t>     </a:t>
            </a:r>
            <a:br>
              <a:rPr lang="en-US" dirty="0">
                <a:latin typeface="Lucida Console"/>
                <a:cs typeface="Lucida Console"/>
              </a:rPr>
            </a:br>
            <a:r>
              <a:rPr lang="en-US" dirty="0">
                <a:latin typeface="Lucida Console"/>
                <a:cs typeface="Lucida Console"/>
              </a:rPr>
              <a:t>    (</a:t>
            </a:r>
            <a:r>
              <a:rPr lang="en-US" dirty="0" err="1">
                <a:latin typeface="Lucida Console"/>
                <a:cs typeface="Lucida Console"/>
              </a:rPr>
              <a:t>a,b</a:t>
            </a:r>
            <a:r>
              <a:rPr lang="en-US" dirty="0">
                <a:latin typeface="Lucida Console"/>
                <a:cs typeface="Lucida Console"/>
              </a:rPr>
              <a:t>)=&gt; max(a, b) 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//Reduce</a:t>
            </a:r>
            <a:r>
              <a:rPr lang="en-US" dirty="0">
                <a:latin typeface="Lucida Console"/>
                <a:cs typeface="Lucida Console"/>
              </a:rPr>
              <a:t> </a:t>
            </a:r>
            <a:br>
              <a:rPr lang="en-US" dirty="0">
                <a:latin typeface="Lucida Console"/>
                <a:cs typeface="Lucida Console"/>
              </a:rPr>
            </a:br>
            <a:r>
              <a:rPr lang="en-US" dirty="0">
                <a:latin typeface="Lucida Console"/>
                <a:cs typeface="Lucida Console"/>
              </a:rPr>
              <a:t>  )</a:t>
            </a:r>
            <a:br>
              <a:rPr lang="en-US" dirty="0">
                <a:latin typeface="Lucida Console"/>
                <a:cs typeface="Lucida Console"/>
              </a:rPr>
            </a:br>
            <a:r>
              <a:rPr lang="en-US" dirty="0">
                <a:latin typeface="Lucida Console"/>
                <a:cs typeface="Lucida Console"/>
              </a:rPr>
              <a:t>  .</a:t>
            </a:r>
            <a:r>
              <a:rPr lang="en-US" b="1" i="1" dirty="0">
                <a:latin typeface="Lucida Console"/>
                <a:cs typeface="Lucida Console"/>
              </a:rPr>
              <a:t>vertices</a:t>
            </a:r>
          </a:p>
          <a:p>
            <a:endParaRPr lang="de-DE" sz="2400" dirty="0" smtClean="0">
              <a:latin typeface="Lucida Console"/>
              <a:cs typeface="Lucida Console"/>
            </a:endParaRPr>
          </a:p>
          <a:p>
            <a:pPr lvl="0"/>
            <a:r>
              <a:rPr lang="en-US" dirty="0" err="1">
                <a:solidFill>
                  <a:srgbClr val="333333"/>
                </a:solidFill>
                <a:latin typeface="Lucida Console"/>
                <a:cs typeface="Lucida Console"/>
              </a:rPr>
              <a:t>val</a:t>
            </a: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Lucida Console"/>
                <a:cs typeface="Lucida Console"/>
              </a:rPr>
              <a:t>oldestFollowerAge</a:t>
            </a: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> = graph</a:t>
            </a:r>
            <a:b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</a:b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>  </a:t>
            </a:r>
            <a:r>
              <a:rPr lang="en-US" dirty="0" smtClean="0">
                <a:solidFill>
                  <a:srgbClr val="333333"/>
                </a:solidFill>
                <a:latin typeface="Lucida Console"/>
                <a:cs typeface="Lucida Console"/>
              </a:rPr>
              <a:t>.</a:t>
            </a:r>
            <a:r>
              <a:rPr lang="en-US" b="1" i="1" dirty="0" err="1" smtClean="0">
                <a:solidFill>
                  <a:srgbClr val="333333"/>
                </a:solidFill>
                <a:latin typeface="Lucida Console"/>
                <a:cs typeface="Lucida Console"/>
              </a:rPr>
              <a:t>aggregateMessages</a:t>
            </a:r>
            <a:r>
              <a:rPr lang="en-US" dirty="0" smtClean="0">
                <a:solidFill>
                  <a:srgbClr val="333333"/>
                </a:solidFill>
                <a:latin typeface="Lucida Console"/>
                <a:cs typeface="Lucida Console"/>
              </a:rPr>
              <a:t>(</a:t>
            </a: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/>
            </a:r>
            <a:b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</a:b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>    </a:t>
            </a:r>
            <a:r>
              <a:rPr lang="en-US" dirty="0" smtClean="0">
                <a:solidFill>
                  <a:srgbClr val="333333"/>
                </a:solidFill>
                <a:latin typeface="Lucida Console"/>
                <a:cs typeface="Lucida Console"/>
              </a:rPr>
              <a:t>trip=&gt; </a:t>
            </a:r>
            <a:r>
              <a:rPr lang="en-US" dirty="0" err="1" smtClean="0">
                <a:solidFill>
                  <a:srgbClr val="333333"/>
                </a:solidFill>
                <a:latin typeface="Lucida Console"/>
                <a:cs typeface="Lucida Console"/>
              </a:rPr>
              <a:t>trip.sendToDst</a:t>
            </a:r>
            <a:r>
              <a:rPr lang="en-US" dirty="0" smtClean="0">
                <a:solidFill>
                  <a:srgbClr val="333333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333333"/>
                </a:solidFill>
                <a:latin typeface="Lucida Console"/>
                <a:cs typeface="Lucida Console"/>
              </a:rPr>
              <a:t>trip.src.age</a:t>
            </a: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>),</a:t>
            </a:r>
            <a:r>
              <a:rPr lang="en-US" sz="1800" i="1" dirty="0">
                <a:solidFill>
                  <a:srgbClr val="D0D93C">
                    <a:lumMod val="75000"/>
                  </a:srgbClr>
                </a:solidFill>
                <a:latin typeface="Lucida Console"/>
                <a:cs typeface="Lucida Console"/>
              </a:rPr>
              <a:t>//Map</a:t>
            </a: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>     </a:t>
            </a:r>
            <a:b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</a:b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>    (</a:t>
            </a:r>
            <a:r>
              <a:rPr lang="en-US" dirty="0" err="1">
                <a:solidFill>
                  <a:srgbClr val="333333"/>
                </a:solidFill>
                <a:latin typeface="Lucida Console"/>
                <a:cs typeface="Lucida Console"/>
              </a:rPr>
              <a:t>a,b</a:t>
            </a: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>)=&gt; max(a, b) </a:t>
            </a:r>
            <a:r>
              <a:rPr lang="en-US" sz="1800" i="1" dirty="0">
                <a:solidFill>
                  <a:srgbClr val="D0D93C">
                    <a:lumMod val="75000"/>
                  </a:srgbClr>
                </a:solidFill>
                <a:latin typeface="Lucida Console"/>
                <a:cs typeface="Lucida Console"/>
              </a:rPr>
              <a:t>//Reduce</a:t>
            </a: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> </a:t>
            </a:r>
            <a:b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</a:b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>  )</a:t>
            </a:r>
            <a:b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</a:br>
            <a:r>
              <a:rPr lang="en-US" dirty="0">
                <a:solidFill>
                  <a:srgbClr val="333333"/>
                </a:solidFill>
                <a:latin typeface="Lucida Console"/>
                <a:cs typeface="Lucida Console"/>
              </a:rPr>
              <a:t>  .</a:t>
            </a:r>
            <a:r>
              <a:rPr lang="en-US" b="1" i="1" dirty="0">
                <a:solidFill>
                  <a:srgbClr val="333333"/>
                </a:solidFill>
                <a:latin typeface="Lucida Console"/>
                <a:cs typeface="Lucida Console"/>
              </a:rPr>
              <a:t>vertices</a:t>
            </a:r>
          </a:p>
          <a:p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94370" y="13525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23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74472" y="13525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42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818370" y="25717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30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980170" y="43243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19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460272" y="43243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75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63150" y="57838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16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4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219200"/>
            <a:ext cx="9144000" cy="198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err="1" smtClean="0"/>
              <a:t>Pregel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GraphLab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abstractions using the </a:t>
            </a:r>
            <a:r>
              <a:rPr lang="en-US" sz="3600" dirty="0" err="1"/>
              <a:t>GraphX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3366FF"/>
                </a:solidFill>
              </a:rPr>
              <a:t>operators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in less than </a:t>
            </a:r>
            <a:r>
              <a:rPr lang="en-US" sz="3600" dirty="0">
                <a:solidFill>
                  <a:srgbClr val="3366FF"/>
                </a:solidFill>
              </a:rPr>
              <a:t>50 lines of code</a:t>
            </a:r>
            <a:r>
              <a:rPr lang="en-US" sz="3600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34925" y="35814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3600" dirty="0"/>
              <a:t>By composing these operators </a:t>
            </a:r>
            <a:r>
              <a:rPr lang="en-US" sz="3600" dirty="0" smtClean="0"/>
              <a:t>we can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construct </a:t>
            </a:r>
            <a:r>
              <a:rPr lang="en-US" sz="3600" dirty="0">
                <a:solidFill>
                  <a:srgbClr val="3366FF"/>
                </a:solidFill>
              </a:rPr>
              <a:t>entire graph-analytics pipelines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68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Project:</a:t>
            </a:r>
            <a:br>
              <a:rPr lang="en-GB" dirty="0" smtClean="0"/>
            </a:br>
            <a:r>
              <a:rPr lang="en-US" dirty="0" smtClean="0"/>
              <a:t>Prediction heart failure using ensemble learning</a:t>
            </a:r>
            <a:endParaRPr lang="nl-NL" dirty="0"/>
          </a:p>
        </p:txBody>
      </p:sp>
      <p:pic>
        <p:nvPicPr>
          <p:cNvPr id="1026" name="Picture 2" descr="https://spark.apache.org/images/spark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5101" y="4405311"/>
            <a:ext cx="3761798" cy="19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Yannick\Desktop\heartfail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416" y="4405311"/>
            <a:ext cx="2257971" cy="14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28799"/>
            <a:ext cx="10439400" cy="457200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General objective:</a:t>
            </a:r>
          </a:p>
          <a:p>
            <a:r>
              <a:rPr lang="en-US" dirty="0" smtClean="0"/>
              <a:t>Given medical records of a patient over a given time period, predict whether he is likely to develop Heart Failure within a certain period of time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Methodology:</a:t>
            </a:r>
          </a:p>
          <a:p>
            <a:r>
              <a:rPr lang="en-US" dirty="0" smtClean="0"/>
              <a:t>Use training set as well as machine learning tools to train a classifier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66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28799"/>
            <a:ext cx="10439400" cy="5029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are using data set. Time period of 10 years from 2005 to 2015.</a:t>
            </a:r>
          </a:p>
          <a:p>
            <a:pPr marL="0" indent="0">
              <a:buNone/>
            </a:pPr>
            <a:r>
              <a:rPr lang="en-US" dirty="0" smtClean="0"/>
              <a:t>Some numbers about the dataset: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772.189 laboratory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313.921 diagnostics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120.953 </a:t>
            </a:r>
            <a:r>
              <a:rPr lang="en-US" dirty="0"/>
              <a:t>prescription </a:t>
            </a:r>
            <a:r>
              <a:rPr lang="en-US" dirty="0" smtClean="0"/>
              <a:t>medications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269.301 vital signs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10.460 patients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including </a:t>
            </a:r>
            <a:r>
              <a:rPr lang="en-US" b="1" dirty="0"/>
              <a:t>4.712 patients diagnosed with Diseases Of The Circulatory </a:t>
            </a:r>
            <a:r>
              <a:rPr lang="en-US" b="1" dirty="0" smtClean="0"/>
              <a:t>System</a:t>
            </a:r>
          </a:p>
          <a:p>
            <a:pPr marL="228600" lvl="1" indent="0">
              <a:buNone/>
            </a:pPr>
            <a:r>
              <a:rPr lang="en-US" dirty="0" smtClean="0"/>
              <a:t>   </a:t>
            </a:r>
            <a:r>
              <a:rPr lang="en-US" sz="2000" dirty="0" smtClean="0"/>
              <a:t>ICD9 code within </a:t>
            </a:r>
            <a:r>
              <a:rPr lang="en-US" sz="2000" i="1" dirty="0"/>
              <a:t>[390.0; </a:t>
            </a:r>
            <a:r>
              <a:rPr lang="en-US" sz="2000" i="1" dirty="0" smtClean="0"/>
              <a:t>495.0]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including </a:t>
            </a:r>
            <a:r>
              <a:rPr lang="en-US" b="1" dirty="0"/>
              <a:t>879 patients diagnosed </a:t>
            </a:r>
            <a:r>
              <a:rPr lang="en-US" b="1" dirty="0" smtClean="0"/>
              <a:t>with </a:t>
            </a:r>
            <a:r>
              <a:rPr lang="en-US" b="1" i="1" dirty="0"/>
              <a:t>Congestive heart </a:t>
            </a:r>
            <a:r>
              <a:rPr lang="en-US" b="1" i="1" dirty="0" smtClean="0"/>
              <a:t>failure</a:t>
            </a:r>
          </a:p>
          <a:p>
            <a:pPr marL="228600" lvl="1" indent="0">
              <a:buNone/>
            </a:pPr>
            <a:r>
              <a:rPr lang="en-US" dirty="0" smtClean="0"/>
              <a:t>   </a:t>
            </a:r>
            <a:r>
              <a:rPr lang="en-US" sz="2000" dirty="0" smtClean="0"/>
              <a:t>ICD9 code </a:t>
            </a:r>
            <a:r>
              <a:rPr lang="en-US" sz="2000" i="1" dirty="0" smtClean="0"/>
              <a:t>428.0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19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28799"/>
            <a:ext cx="10439400" cy="4572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Features taken into account: medications, diagnostics, lab results and Body Mass Index (BMI)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number of features need to be the same for every patient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60 diff. medications + 52 diff. diagnostics + 100 diff. lab results + 1 BMI</a:t>
            </a:r>
          </a:p>
          <a:p>
            <a:pPr marL="0" indent="0">
              <a:buNone/>
            </a:pPr>
            <a:r>
              <a:rPr lang="en-US" dirty="0" smtClean="0"/>
              <a:t>	= 213-dimensional features vector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0134600" y="2399286"/>
                <a:ext cx="1348446" cy="2425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𝑒𝑑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𝑑𝑖𝑎𝑔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𝑙𝑎𝑏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𝐵𝑀𝐼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600" y="2399286"/>
                <a:ext cx="1348446" cy="24256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562600"/>
            <a:ext cx="1040622" cy="8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91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Cohort construction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76</a:t>
            </a:fld>
            <a:endParaRPr lang="en-US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743200" y="2971800"/>
            <a:ext cx="6019800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èche vers le bas 8"/>
          <p:cNvSpPr/>
          <p:nvPr/>
        </p:nvSpPr>
        <p:spPr>
          <a:xfrm>
            <a:off x="7516678" y="2286000"/>
            <a:ext cx="381000" cy="609600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6573743" y="1903380"/>
            <a:ext cx="235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Diagnostic of HF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2743200" y="5585339"/>
            <a:ext cx="6019800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428471" y="4915911"/>
            <a:ext cx="255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No diagnostic of HF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9276735" y="2463968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Labeled “YES”</a:t>
            </a:r>
          </a:p>
          <a:p>
            <a:pPr algn="ctr"/>
            <a:r>
              <a:rPr lang="en-US" dirty="0" smtClean="0"/>
              <a:t>(</a:t>
            </a:r>
            <a:r>
              <a:rPr lang="en-US" b="1" dirty="0" smtClean="0"/>
              <a:t>presence</a:t>
            </a:r>
            <a:r>
              <a:rPr lang="en-US" dirty="0" smtClean="0"/>
              <a:t> of HF diagnostic)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9276735" y="5077507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Labeled “NO”</a:t>
            </a:r>
          </a:p>
          <a:p>
            <a:pPr algn="ctr"/>
            <a:r>
              <a:rPr lang="en-US" dirty="0" smtClean="0"/>
              <a:t>(</a:t>
            </a:r>
            <a:r>
              <a:rPr lang="en-US" b="1" dirty="0" smtClean="0"/>
              <a:t>absence</a:t>
            </a:r>
            <a:r>
              <a:rPr lang="en-US" dirty="0" smtClean="0"/>
              <a:t> of HF diagnostic)</a:t>
            </a:r>
            <a:endParaRPr lang="en-US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6608274" y="3200400"/>
            <a:ext cx="1098904" cy="0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2769815" y="3200400"/>
            <a:ext cx="3853082" cy="0"/>
          </a:xfrm>
          <a:prstGeom prst="straightConnector1">
            <a:avLst/>
          </a:prstGeom>
          <a:ln w="508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732944" y="5870860"/>
            <a:ext cx="3286856" cy="0"/>
          </a:xfrm>
          <a:prstGeom prst="straightConnector1">
            <a:avLst/>
          </a:prstGeom>
          <a:ln w="508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vers le bas 11"/>
          <p:cNvSpPr/>
          <p:nvPr/>
        </p:nvSpPr>
        <p:spPr>
          <a:xfrm>
            <a:off x="3048000" y="2438400"/>
            <a:ext cx="228600" cy="4572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 vers le bas 25"/>
          <p:cNvSpPr/>
          <p:nvPr/>
        </p:nvSpPr>
        <p:spPr>
          <a:xfrm>
            <a:off x="3771900" y="2438400"/>
            <a:ext cx="228600" cy="4572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 vers le bas 26"/>
          <p:cNvSpPr/>
          <p:nvPr/>
        </p:nvSpPr>
        <p:spPr>
          <a:xfrm>
            <a:off x="4876800" y="2438400"/>
            <a:ext cx="228600" cy="4572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 vers le bas 27"/>
          <p:cNvSpPr/>
          <p:nvPr/>
        </p:nvSpPr>
        <p:spPr>
          <a:xfrm>
            <a:off x="5257800" y="2438400"/>
            <a:ext cx="228600" cy="4572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ccolade fermante 18"/>
          <p:cNvSpPr/>
          <p:nvPr/>
        </p:nvSpPr>
        <p:spPr>
          <a:xfrm rot="16200000">
            <a:off x="4529885" y="235877"/>
            <a:ext cx="266700" cy="386058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e bas 29"/>
          <p:cNvSpPr/>
          <p:nvPr/>
        </p:nvSpPr>
        <p:spPr>
          <a:xfrm>
            <a:off x="2950906" y="4969080"/>
            <a:ext cx="228600" cy="4572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 vers le bas 30"/>
          <p:cNvSpPr/>
          <p:nvPr/>
        </p:nvSpPr>
        <p:spPr>
          <a:xfrm>
            <a:off x="5638800" y="4952782"/>
            <a:ext cx="228600" cy="4572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vers le bas 31"/>
          <p:cNvSpPr/>
          <p:nvPr/>
        </p:nvSpPr>
        <p:spPr>
          <a:xfrm>
            <a:off x="3657600" y="4952782"/>
            <a:ext cx="228600" cy="4572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ccolade fermante 32"/>
          <p:cNvSpPr/>
          <p:nvPr/>
        </p:nvSpPr>
        <p:spPr>
          <a:xfrm rot="16200000">
            <a:off x="4202464" y="3151741"/>
            <a:ext cx="384690" cy="3249985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3216453" y="4215056"/>
            <a:ext cx="235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Features</a:t>
            </a:r>
            <a:endParaRPr lang="fr-FR" dirty="0" smtClean="0"/>
          </a:p>
        </p:txBody>
      </p:sp>
      <p:sp>
        <p:nvSpPr>
          <p:cNvPr id="35" name="ZoneTexte 34"/>
          <p:cNvSpPr txBox="1"/>
          <p:nvPr/>
        </p:nvSpPr>
        <p:spPr>
          <a:xfrm>
            <a:off x="3518000" y="1674528"/>
            <a:ext cx="235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Features</a:t>
            </a:r>
            <a:endParaRPr lang="fr-FR" dirty="0" smtClean="0"/>
          </a:p>
        </p:txBody>
      </p:sp>
      <p:sp>
        <p:nvSpPr>
          <p:cNvPr id="36" name="ZoneTexte 35"/>
          <p:cNvSpPr txBox="1"/>
          <p:nvPr/>
        </p:nvSpPr>
        <p:spPr>
          <a:xfrm>
            <a:off x="3470131" y="3294965"/>
            <a:ext cx="235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Observation </a:t>
            </a:r>
            <a:r>
              <a:rPr lang="fr-FR" i="1" dirty="0" err="1" smtClean="0"/>
              <a:t>window</a:t>
            </a:r>
            <a:endParaRPr lang="fr-FR" i="1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5979370" y="3271146"/>
            <a:ext cx="235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 smtClean="0"/>
              <a:t>Prediction</a:t>
            </a:r>
            <a:r>
              <a:rPr lang="fr-FR" i="1" dirty="0" smtClean="0"/>
              <a:t> </a:t>
            </a:r>
            <a:r>
              <a:rPr lang="fr-FR" i="1" dirty="0" err="1" smtClean="0"/>
              <a:t>window</a:t>
            </a:r>
            <a:endParaRPr lang="fr-FR" i="1" dirty="0" smtClean="0"/>
          </a:p>
          <a:p>
            <a:pPr algn="ctr"/>
            <a:r>
              <a:rPr lang="fr-FR" i="1" dirty="0" smtClean="0"/>
              <a:t>= 1 </a:t>
            </a:r>
            <a:r>
              <a:rPr lang="fr-FR" i="1" dirty="0" err="1" smtClean="0"/>
              <a:t>year</a:t>
            </a:r>
            <a:endParaRPr lang="fr-FR" i="1" dirty="0" smtClean="0"/>
          </a:p>
        </p:txBody>
      </p:sp>
      <p:sp>
        <p:nvSpPr>
          <p:cNvPr id="39" name="ZoneTexte 38"/>
          <p:cNvSpPr txBox="1"/>
          <p:nvPr/>
        </p:nvSpPr>
        <p:spPr>
          <a:xfrm>
            <a:off x="3245950" y="5908504"/>
            <a:ext cx="235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Observation </a:t>
            </a:r>
            <a:r>
              <a:rPr lang="fr-FR" i="1" dirty="0" err="1" smtClean="0"/>
              <a:t>window</a:t>
            </a:r>
            <a:endParaRPr lang="fr-FR" i="1" dirty="0" smtClean="0"/>
          </a:p>
        </p:txBody>
      </p:sp>
    </p:spTree>
    <p:extLst>
      <p:ext uri="{BB962C8B-B14F-4D97-AF65-F5344CB8AC3E}">
        <p14:creationId xmlns:p14="http://schemas.microsoft.com/office/powerpoint/2010/main" val="3822450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Training set construction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Only 5% of patients with HF in dataset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95% accuracy if the classifier always output “NO”</a:t>
            </a:r>
          </a:p>
          <a:p>
            <a:pPr marL="0" indent="0">
              <a:buNone/>
            </a:pPr>
            <a:r>
              <a:rPr lang="en-US" dirty="0" smtClean="0"/>
              <a:t>This is NOT what we are trying to achieve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Much more interesting to have a low false negative rate – helps prevent risk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Solution: Stratified Sampling</a:t>
            </a:r>
          </a:p>
          <a:p>
            <a:pPr marL="0" indent="0">
              <a:buNone/>
            </a:pPr>
            <a:r>
              <a:rPr lang="en-US" dirty="0" smtClean="0"/>
              <a:t>50% of patients with heart failure and 50% without in our training dataset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Classifiers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Binary classification: each patient is either a “YES” or a “NO”</a:t>
            </a:r>
          </a:p>
          <a:p>
            <a:pPr marL="0" indent="0">
              <a:buNone/>
            </a:pPr>
            <a:r>
              <a:rPr lang="en-US" dirty="0" smtClean="0"/>
              <a:t>Base classifiers: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Decision trees</a:t>
            </a:r>
          </a:p>
          <a:p>
            <a:pPr lvl="1"/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Unstable classifiers: use of </a:t>
            </a:r>
            <a:r>
              <a:rPr lang="en-US" b="1" dirty="0" smtClean="0"/>
              <a:t>ensemble learning </a:t>
            </a:r>
            <a:r>
              <a:rPr lang="en-US" dirty="0" smtClean="0"/>
              <a:t>to decrease variance and improve accuracy</a:t>
            </a:r>
          </a:p>
          <a:p>
            <a:pPr marL="0" indent="0">
              <a:buNone/>
            </a:pPr>
            <a:endParaRPr lang="en-US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Bagging for logistic regression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Random forest for decision trees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- Bagging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3094444"/>
            <a:ext cx="13716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Data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endCxn id="19" idx="1"/>
          </p:cNvCxnSpPr>
          <p:nvPr/>
        </p:nvCxnSpPr>
        <p:spPr>
          <a:xfrm flipV="1">
            <a:off x="1905000" y="2585648"/>
            <a:ext cx="930047" cy="969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35047" y="1473738"/>
            <a:ext cx="16165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Training dataset 1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>
          <a:xfrm flipV="1">
            <a:off x="1905000" y="1796904"/>
            <a:ext cx="930047" cy="150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35047" y="2262482"/>
            <a:ext cx="16165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Training dataset 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35840" y="4627491"/>
            <a:ext cx="16021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Training dataset </a:t>
            </a:r>
            <a:r>
              <a:rPr lang="en-US" dirty="0"/>
              <a:t>m</a:t>
            </a:r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26163" y="5559122"/>
            <a:ext cx="16165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Training dataset m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0" idx="1"/>
          </p:cNvCxnSpPr>
          <p:nvPr/>
        </p:nvCxnSpPr>
        <p:spPr>
          <a:xfrm>
            <a:off x="1905000" y="4061858"/>
            <a:ext cx="930840" cy="888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4" idx="1"/>
          </p:cNvCxnSpPr>
          <p:nvPr/>
        </p:nvCxnSpPr>
        <p:spPr>
          <a:xfrm>
            <a:off x="1895216" y="4409449"/>
            <a:ext cx="930947" cy="147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83096" y="3185752"/>
            <a:ext cx="83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</a:t>
            </a:r>
          </a:p>
          <a:p>
            <a:pPr algn="ctr"/>
            <a:r>
              <a:rPr lang="en-US" dirty="0" smtClean="0"/>
              <a:t>.</a:t>
            </a:r>
          </a:p>
          <a:p>
            <a:pPr algn="ctr"/>
            <a:r>
              <a:rPr lang="en-US" dirty="0" smtClean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41370" y="1631630"/>
            <a:ext cx="14382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140470" y="2434695"/>
            <a:ext cx="14382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2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140470" y="4822557"/>
            <a:ext cx="14382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</a:t>
            </a:r>
            <a:r>
              <a:rPr lang="en-US" dirty="0"/>
              <a:t>m</a:t>
            </a:r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1370" y="5678336"/>
            <a:ext cx="14382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</a:t>
            </a:r>
            <a:r>
              <a:rPr lang="en-US" dirty="0"/>
              <a:t>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65948" y="3185751"/>
            <a:ext cx="83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</a:t>
            </a:r>
          </a:p>
          <a:p>
            <a:pPr algn="ctr"/>
            <a:r>
              <a:rPr lang="en-US" dirty="0" smtClean="0"/>
              <a:t>.</a:t>
            </a:r>
          </a:p>
          <a:p>
            <a:pPr algn="ctr"/>
            <a:r>
              <a:rPr lang="en-US" dirty="0" smtClean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01200" y="3232943"/>
            <a:ext cx="13716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Averaged</a:t>
            </a:r>
            <a:endParaRPr lang="en-US" dirty="0"/>
          </a:p>
          <a:p>
            <a:pPr algn="ctr"/>
            <a:r>
              <a:rPr lang="en-US" dirty="0" smtClean="0"/>
              <a:t>Model</a:t>
            </a:r>
          </a:p>
          <a:p>
            <a:pPr algn="ctr"/>
            <a:endParaRPr lang="en-US" dirty="0"/>
          </a:p>
        </p:txBody>
      </p:sp>
      <p:cxnSp>
        <p:nvCxnSpPr>
          <p:cNvPr id="55" name="Straight Arrow Connector 54"/>
          <p:cNvCxnSpPr>
            <a:stCxn id="38" idx="3"/>
            <a:endCxn id="42" idx="1"/>
          </p:cNvCxnSpPr>
          <p:nvPr/>
        </p:nvCxnSpPr>
        <p:spPr>
          <a:xfrm>
            <a:off x="6471046" y="5863002"/>
            <a:ext cx="67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9" idx="3"/>
          </p:cNvCxnSpPr>
          <p:nvPr/>
        </p:nvCxnSpPr>
        <p:spPr>
          <a:xfrm>
            <a:off x="8579644" y="1816296"/>
            <a:ext cx="1016703" cy="1532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0" idx="3"/>
          </p:cNvCxnSpPr>
          <p:nvPr/>
        </p:nvCxnSpPr>
        <p:spPr>
          <a:xfrm>
            <a:off x="8578744" y="2619361"/>
            <a:ext cx="1022456" cy="102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8585145" y="3982633"/>
            <a:ext cx="1033308" cy="102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2" idx="3"/>
          </p:cNvCxnSpPr>
          <p:nvPr/>
        </p:nvCxnSpPr>
        <p:spPr>
          <a:xfrm flipV="1">
            <a:off x="8579644" y="4274105"/>
            <a:ext cx="1021556" cy="1588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32772" y="5678336"/>
            <a:ext cx="14382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32772" y="2397671"/>
            <a:ext cx="14382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25471" y="4807169"/>
            <a:ext cx="14382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32772" y="1616417"/>
            <a:ext cx="14382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362448" y="5851311"/>
            <a:ext cx="67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362448" y="4991835"/>
            <a:ext cx="67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362448" y="2582584"/>
            <a:ext cx="67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362448" y="1770099"/>
            <a:ext cx="67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469696" y="1796904"/>
            <a:ext cx="67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471046" y="2619361"/>
            <a:ext cx="67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463745" y="4991835"/>
            <a:ext cx="67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176969" y="3185750"/>
            <a:ext cx="83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</a:t>
            </a:r>
          </a:p>
          <a:p>
            <a:pPr algn="ctr"/>
            <a:r>
              <a:rPr lang="en-US" dirty="0" smtClean="0"/>
              <a:t>.</a:t>
            </a:r>
          </a:p>
          <a:p>
            <a:pPr algn="ctr"/>
            <a:r>
              <a:rPr lang="en-US" dirty="0" smtClean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pic>
        <p:nvPicPr>
          <p:cNvPr id="37" name="Picture 36" descr="http://cvxopt.org/_images/fig-7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1" t="11043" r="11171" b="13228"/>
          <a:stretch/>
        </p:blipFill>
        <p:spPr bwMode="auto">
          <a:xfrm>
            <a:off x="10287000" y="1281469"/>
            <a:ext cx="1564868" cy="119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"/>
          <p:cNvSpPr txBox="1"/>
          <p:nvPr/>
        </p:nvSpPr>
        <p:spPr>
          <a:xfrm>
            <a:off x="10178902" y="2559312"/>
            <a:ext cx="1879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Logistic Regression</a:t>
            </a:r>
            <a:endParaRPr 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8345742" y="3630470"/>
            <a:ext cx="1135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Voting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109882" y="3511955"/>
            <a:ext cx="25955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Stratified Resampling w/ replacement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52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5" y="1278000"/>
            <a:ext cx="10489175" cy="4922799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 lot of packages !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They </a:t>
            </a:r>
            <a:r>
              <a:rPr lang="en-US" dirty="0"/>
              <a:t>are listed in </a:t>
            </a:r>
            <a:r>
              <a:rPr lang="en-US" b="1" dirty="0" err="1"/>
              <a:t>PyPI</a:t>
            </a:r>
            <a:r>
              <a:rPr lang="en-US" dirty="0"/>
              <a:t> - the Python Package Index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r>
              <a:rPr lang="en-US" dirty="0" smtClean="0"/>
              <a:t> </a:t>
            </a:r>
          </a:p>
          <a:p>
            <a:pPr marL="855663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Behind a </a:t>
            </a:r>
            <a:r>
              <a:rPr lang="en-US" dirty="0"/>
              <a:t>proxy you can use </a:t>
            </a:r>
            <a:r>
              <a:rPr lang="en-US" b="1" dirty="0" smtClean="0"/>
              <a:t>Bandersnatch</a:t>
            </a:r>
            <a:r>
              <a:rPr lang="en-US" dirty="0" smtClean="0"/>
              <a:t> for mirroring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Famous one: </a:t>
            </a:r>
          </a:p>
          <a:p>
            <a:pPr marL="855663" lvl="3" indent="-342900">
              <a:buFont typeface="Arial" panose="020B0604020202020204" pitchFamily="34" charset="0"/>
              <a:buChar char="•"/>
            </a:pPr>
            <a:r>
              <a:rPr lang="en-US" b="1" dirty="0" err="1" smtClean="0"/>
              <a:t>Numpy</a:t>
            </a:r>
            <a:r>
              <a:rPr lang="en-US" dirty="0" smtClean="0"/>
              <a:t>: </a:t>
            </a:r>
            <a:r>
              <a:rPr lang="en-US" dirty="0" err="1" smtClean="0"/>
              <a:t>maths</a:t>
            </a:r>
            <a:r>
              <a:rPr lang="en-US" dirty="0" smtClean="0"/>
              <a:t>, matrices. It has some C dependencies and it is required by </a:t>
            </a:r>
            <a:r>
              <a:rPr lang="en-US" dirty="0" err="1" smtClean="0"/>
              <a:t>PySpark</a:t>
            </a:r>
            <a:endParaRPr lang="en-US" dirty="0" smtClean="0"/>
          </a:p>
          <a:p>
            <a:pPr marL="855663" lvl="3" indent="-342900">
              <a:buFont typeface="Arial" panose="020B0604020202020204" pitchFamily="34" charset="0"/>
              <a:buChar char="•"/>
            </a:pPr>
            <a:r>
              <a:rPr lang="en-US" b="1" dirty="0" err="1" smtClean="0"/>
              <a:t>Matplotlib</a:t>
            </a:r>
            <a:r>
              <a:rPr lang="en-US" dirty="0" smtClean="0"/>
              <a:t>: graphs, charts, plots</a:t>
            </a:r>
          </a:p>
          <a:p>
            <a:pPr marL="855663" lvl="3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Panda</a:t>
            </a:r>
            <a:r>
              <a:rPr lang="en-US" dirty="0" smtClean="0"/>
              <a:t>: data </a:t>
            </a:r>
            <a:r>
              <a:rPr lang="en-US" dirty="0"/>
              <a:t>structures and data </a:t>
            </a:r>
            <a:r>
              <a:rPr lang="en-US" dirty="0" smtClean="0"/>
              <a:t>analysis</a:t>
            </a:r>
          </a:p>
          <a:p>
            <a:pPr marL="855663" lvl="3" indent="-342900">
              <a:buFont typeface="Arial" panose="020B0604020202020204" pitchFamily="34" charset="0"/>
              <a:buChar char="•"/>
            </a:pPr>
            <a:r>
              <a:rPr lang="en-US" b="1" dirty="0" err="1" smtClean="0"/>
              <a:t>IPython</a:t>
            </a:r>
            <a:r>
              <a:rPr lang="en-US" dirty="0" smtClean="0"/>
              <a:t> Notebook (</a:t>
            </a:r>
            <a:r>
              <a:rPr lang="en-US" dirty="0" err="1" smtClean="0"/>
              <a:t>Jupyter</a:t>
            </a:r>
            <a:r>
              <a:rPr lang="en-US" dirty="0" smtClean="0"/>
              <a:t>): enhanced </a:t>
            </a:r>
            <a:r>
              <a:rPr lang="en-US" dirty="0"/>
              <a:t>Interactive Console </a:t>
            </a:r>
            <a:endParaRPr lang="en-US" dirty="0" smtClean="0"/>
          </a:p>
          <a:p>
            <a:pPr marL="855663" lvl="3" indent="-342900">
              <a:buFont typeface="Arial" panose="020B0604020202020204" pitchFamily="34" charset="0"/>
              <a:buChar char="•"/>
            </a:pPr>
            <a:r>
              <a:rPr lang="en-US" b="1" dirty="0" err="1" smtClean="0"/>
              <a:t>SciPy</a:t>
            </a:r>
            <a:r>
              <a:rPr lang="en-US" dirty="0" smtClean="0"/>
              <a:t>: an ecosystem of all the packages above</a:t>
            </a:r>
          </a:p>
          <a:p>
            <a:pPr marL="855663" lvl="3" indent="-342900">
              <a:buFont typeface="Arial" panose="020B0604020202020204" pitchFamily="34" charset="0"/>
              <a:buChar char="•"/>
            </a:pPr>
            <a:r>
              <a:rPr lang="en-US" b="1" dirty="0" err="1" smtClean="0"/>
              <a:t>scikit</a:t>
            </a:r>
            <a:r>
              <a:rPr lang="en-US" b="1" dirty="0" smtClean="0"/>
              <a:t>-learn</a:t>
            </a:r>
            <a:r>
              <a:rPr lang="en-US" dirty="0" smtClean="0"/>
              <a:t>: machine learning, data mining/analysis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Very easy to install with </a:t>
            </a:r>
            <a:r>
              <a:rPr lang="en-US" b="1" dirty="0" smtClean="0"/>
              <a:t>pip install</a:t>
            </a:r>
            <a:r>
              <a:rPr lang="en-US" dirty="0" smtClean="0"/>
              <a:t> &lt;package name&gt;</a:t>
            </a:r>
          </a:p>
          <a:p>
            <a:pPr marL="609600" lvl="2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Anaconda</a:t>
            </a:r>
            <a:r>
              <a:rPr lang="en-US" dirty="0" smtClean="0"/>
              <a:t> is a Python distribution that contains all of them!</a:t>
            </a:r>
            <a:endParaRPr lang="en-US" dirty="0"/>
          </a:p>
          <a:p>
            <a:pPr marL="855663" lvl="3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../_images/simple_plo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04" y="5033816"/>
            <a:ext cx="2095499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../_images/table_dem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73" y="5041572"/>
            <a:ext cx="2013527" cy="164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inria.fr/var/inria/storage/images/medias/saclay/actualites-images/saclay_scikit_learn_classification_398x195/841331-1-fre-FR/saclay_scikit_learn_classification_398x19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63" y="5000624"/>
            <a:ext cx="37909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65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- 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Main idea</a:t>
            </a:r>
          </a:p>
          <a:p>
            <a:pPr marL="0" indent="0">
              <a:buNone/>
            </a:pPr>
            <a:endParaRPr lang="en-US" sz="2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</a:t>
            </a:r>
            <a:r>
              <a:rPr lang="en-US" sz="2600" dirty="0" smtClean="0"/>
              <a:t>eneration of a </a:t>
            </a:r>
            <a:r>
              <a:rPr lang="en-US" sz="2600" i="1" dirty="0" smtClean="0"/>
              <a:t>large number of decision trees </a:t>
            </a:r>
            <a:r>
              <a:rPr lang="en-US" sz="2600" dirty="0" smtClean="0"/>
              <a:t>introducing some </a:t>
            </a:r>
            <a:r>
              <a:rPr lang="en-US" sz="2600" i="1" dirty="0" smtClean="0"/>
              <a:t>randomness</a:t>
            </a:r>
            <a:r>
              <a:rPr lang="en-US" sz="2600" dirty="0" smtClean="0"/>
              <a:t> in the construction of the tree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For </a:t>
            </a:r>
            <a:r>
              <a:rPr lang="en-US" sz="2600" dirty="0"/>
              <a:t>each split in a tree, variables are chosen at random</a:t>
            </a:r>
            <a:endParaRPr lang="en-US" sz="2600" dirty="0" smtClean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i="1" dirty="0" smtClean="0"/>
              <a:t>Combination</a:t>
            </a:r>
            <a:r>
              <a:rPr lang="en-US" sz="2600" dirty="0" smtClean="0"/>
              <a:t> of the results output by the different trees to calculate the final result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Use of </a:t>
            </a:r>
            <a:r>
              <a:rPr lang="en-US" sz="2600" i="1" dirty="0" smtClean="0"/>
              <a:t>vote</a:t>
            </a:r>
            <a:r>
              <a:rPr lang="en-US" sz="2600" dirty="0" smtClean="0"/>
              <a:t> for final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8109358" y="5860107"/>
            <a:ext cx="1528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Random Forest</a:t>
            </a:r>
            <a:endParaRPr lang="en-US" sz="1600" dirty="0"/>
          </a:p>
        </p:txBody>
      </p:sp>
      <p:pic>
        <p:nvPicPr>
          <p:cNvPr id="4098" name="Picture 2" descr="http://kawahara.ca/wp-content/uploads/randomFor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713" y="4188174"/>
            <a:ext cx="2313978" cy="15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87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– Technology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are using</a:t>
            </a:r>
          </a:p>
          <a:p>
            <a:r>
              <a:rPr lang="en-US" dirty="0" smtClean="0"/>
              <a:t>Spark v1.3.0 (released </a:t>
            </a:r>
            <a:r>
              <a:rPr lang="en-US" dirty="0"/>
              <a:t>Mar 13, </a:t>
            </a:r>
            <a:r>
              <a:rPr lang="en-US" dirty="0" smtClean="0"/>
              <a:t>2015)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/>
              <a:t>Spark </a:t>
            </a:r>
            <a:r>
              <a:rPr lang="en-US" dirty="0" smtClean="0"/>
              <a:t>ML (</a:t>
            </a:r>
            <a:r>
              <a:rPr lang="en-US" dirty="0"/>
              <a:t>high-level API for </a:t>
            </a:r>
            <a:r>
              <a:rPr lang="en-US" dirty="0" smtClean="0"/>
              <a:t>machine </a:t>
            </a:r>
            <a:r>
              <a:rPr lang="en-US" dirty="0"/>
              <a:t>learning </a:t>
            </a:r>
            <a:r>
              <a:rPr lang="en-US" dirty="0" smtClean="0"/>
              <a:t>pipelines)</a:t>
            </a:r>
          </a:p>
          <a:p>
            <a:r>
              <a:rPr lang="en-US" dirty="0" smtClean="0"/>
              <a:t>Scala</a:t>
            </a:r>
          </a:p>
          <a:p>
            <a:r>
              <a:rPr lang="en-US" dirty="0" smtClean="0"/>
              <a:t>Amazon Web Service</a:t>
            </a:r>
          </a:p>
          <a:p>
            <a:r>
              <a:rPr lang="en-US" dirty="0" smtClean="0"/>
              <a:t>GitHub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1026" name="Picture 2" descr="https://spark.apache.org/images/spark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50" y="1907942"/>
            <a:ext cx="24574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nsta5v53r71w.cloudfront.net/images/why-scala/scala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213688"/>
            <a:ext cx="2529055" cy="7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816" y="5167577"/>
            <a:ext cx="3710192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fastly.com/img/customers/casestudy/github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6179954"/>
            <a:ext cx="1972607" cy="42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74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K-fold cross validation for validating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K = 10 folds for cross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Cross validation can also be used to determine optimum number of models in the bag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 = 10, 20, 30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Cross validation results used to pick out the classifier with best parameters overall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2050" name="Picture 2" descr="http://cdn.sstatic.net/stats/img/apple-touch-icon@2.png?v=344f57aa10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569" y="3835474"/>
            <a:ext cx="2180679" cy="218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00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ML Pipeline makes experimentation easy with Parameter Grid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Integrated two new algorithms with ML pipeline: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i="1" dirty="0" smtClean="0"/>
              <a:t> class </a:t>
            </a:r>
            <a:r>
              <a:rPr lang="en-US" i="1" dirty="0" err="1" smtClean="0"/>
              <a:t>BaggedLogisticRegression</a:t>
            </a:r>
            <a:endParaRPr lang="en-US" i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i="1" dirty="0" smtClean="0"/>
              <a:t> class </a:t>
            </a:r>
            <a:r>
              <a:rPr lang="en-US" i="1" dirty="0" err="1" smtClean="0"/>
              <a:t>RandomForestforPipeline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2050" name="Picture 2" descr="http://cdn.sstatic.net/stats/img/apple-touch-icon@2.png?v=344f57aa10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860" y="1424783"/>
            <a:ext cx="2180679" cy="218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943317"/>
              </p:ext>
            </p:extLst>
          </p:nvPr>
        </p:nvGraphicFramePr>
        <p:xfrm>
          <a:off x="1828800" y="2212136"/>
          <a:ext cx="3634060" cy="212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4667"/>
                <a:gridCol w="1236133"/>
                <a:gridCol w="10432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Regularizer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</a:t>
                      </a:r>
                      <a:r>
                        <a:rPr lang="en-US" baseline="0" dirty="0" smtClean="0"/>
                        <a:t>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51499"/>
              </p:ext>
            </p:extLst>
          </p:nvPr>
        </p:nvGraphicFramePr>
        <p:xfrm>
          <a:off x="6172200" y="2212136"/>
          <a:ext cx="363406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2600"/>
                <a:gridCol w="1066800"/>
                <a:gridCol w="8146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Strategy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</a:p>
                    <a:p>
                      <a:r>
                        <a:rPr lang="en-US" dirty="0" smtClean="0"/>
                        <a:t>Subset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614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Confusion Matrices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84</a:t>
            </a:fld>
            <a:endParaRPr lang="fr-FR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66507"/>
              </p:ext>
            </p:extLst>
          </p:nvPr>
        </p:nvGraphicFramePr>
        <p:xfrm>
          <a:off x="381000" y="3047999"/>
          <a:ext cx="5334000" cy="2438401"/>
        </p:xfrm>
        <a:graphic>
          <a:graphicData uri="http://schemas.openxmlformats.org/drawingml/2006/table">
            <a:tbl>
              <a:tblPr firstRow="1" firstCol="1" bandRow="1"/>
              <a:tblGrid>
                <a:gridCol w="712451"/>
                <a:gridCol w="1540516"/>
                <a:gridCol w="1644614"/>
                <a:gridCol w="1436419"/>
              </a:tblGrid>
              <a:tr h="315574">
                <a:tc rowSpan="2"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111" marR="75111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111" marR="751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07609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Healthy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Case Patient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609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111" marR="75111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Healthy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 negative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 positive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6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Case Patient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 negative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 positive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414191"/>
              </p:ext>
            </p:extLst>
          </p:nvPr>
        </p:nvGraphicFramePr>
        <p:xfrm>
          <a:off x="6019800" y="3039978"/>
          <a:ext cx="5334000" cy="2438401"/>
        </p:xfrm>
        <a:graphic>
          <a:graphicData uri="http://schemas.openxmlformats.org/drawingml/2006/table">
            <a:tbl>
              <a:tblPr firstRow="1" firstCol="1" bandRow="1"/>
              <a:tblGrid>
                <a:gridCol w="712451"/>
                <a:gridCol w="1540516"/>
                <a:gridCol w="1644614"/>
                <a:gridCol w="1436419"/>
              </a:tblGrid>
              <a:tr h="315574">
                <a:tc rowSpan="2"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111" marR="75111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111" marR="751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07609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Healthy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Case Patient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609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111" marR="75111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Healthy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 negative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 positive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6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Case Patient</a:t>
                      </a: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 negative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 positive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111" marR="751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Espace réservé du contenu 2"/>
          <p:cNvSpPr txBox="1">
            <a:spLocks/>
          </p:cNvSpPr>
          <p:nvPr/>
        </p:nvSpPr>
        <p:spPr>
          <a:xfrm>
            <a:off x="152400" y="2270917"/>
            <a:ext cx="5791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Logistic Regression - Bagging</a:t>
            </a:r>
          </a:p>
          <a:p>
            <a:pPr marL="0" indent="0">
              <a:buNone/>
            </a:pPr>
            <a:r>
              <a:rPr lang="en-US" dirty="0" smtClean="0"/>
              <a:t>96% accuracy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5943600" y="2241951"/>
            <a:ext cx="5791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Decision trees - Random Forest</a:t>
            </a:r>
          </a:p>
          <a:p>
            <a:pPr marL="0" indent="0">
              <a:buNone/>
            </a:pPr>
            <a:r>
              <a:rPr lang="en-US" dirty="0" smtClean="0"/>
              <a:t>98% accuracy</a:t>
            </a:r>
          </a:p>
        </p:txBody>
      </p:sp>
    </p:spTree>
    <p:extLst>
      <p:ext uri="{BB962C8B-B14F-4D97-AF65-F5344CB8AC3E}">
        <p14:creationId xmlns:p14="http://schemas.microsoft.com/office/powerpoint/2010/main" val="2644218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mtClean="0"/>
              <a:t>Thank you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135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845576" y="1278000"/>
            <a:ext cx="3800316" cy="4922799"/>
          </a:xfrm>
        </p:spPr>
        <p:txBody>
          <a:bodyPr/>
          <a:lstStyle/>
          <a:p>
            <a:r>
              <a:rPr lang="en-US" dirty="0" smtClean="0"/>
              <a:t>Content of test.py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#!/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usr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/bin/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env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python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print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"Hello World!"</a:t>
            </a:r>
            <a:endParaRPr lang="en-US" dirty="0"/>
          </a:p>
        </p:txBody>
      </p:sp>
      <p:sp>
        <p:nvSpPr>
          <p:cNvPr id="5" name="Content Placeholder 9"/>
          <p:cNvSpPr>
            <a:spLocks noGrp="1"/>
          </p:cNvSpPr>
          <p:nvPr>
            <p:ph idx="1"/>
          </p:nvPr>
        </p:nvSpPr>
        <p:spPr>
          <a:xfrm>
            <a:off x="4193309" y="1278000"/>
            <a:ext cx="7934036" cy="5233636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&lt;- This line define for Linux system how execute test.py</a:t>
            </a:r>
          </a:p>
          <a:p>
            <a:r>
              <a:rPr lang="en-US" dirty="0"/>
              <a:t>	$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smtClean="0"/>
              <a:t>+x test.py</a:t>
            </a:r>
          </a:p>
          <a:p>
            <a:r>
              <a:rPr lang="en-US" dirty="0"/>
              <a:t>	$ </a:t>
            </a:r>
            <a:r>
              <a:rPr lang="en-US" dirty="0" smtClean="0"/>
              <a:t>./test.py</a:t>
            </a:r>
          </a:p>
          <a:p>
            <a:r>
              <a:rPr lang="en-US" dirty="0"/>
              <a:t>	</a:t>
            </a:r>
            <a:r>
              <a:rPr lang="en-US" dirty="0" smtClean="0"/>
              <a:t>Hello World!</a:t>
            </a:r>
          </a:p>
          <a:p>
            <a:endParaRPr lang="en-US" dirty="0"/>
          </a:p>
          <a:p>
            <a:r>
              <a:rPr lang="en-US" dirty="0" smtClean="0"/>
              <a:t>But you can also simply execute with:</a:t>
            </a:r>
          </a:p>
          <a:p>
            <a:r>
              <a:rPr lang="en-US" dirty="0"/>
              <a:t>	$ </a:t>
            </a:r>
            <a:r>
              <a:rPr lang="en-US" dirty="0" smtClean="0"/>
              <a:t>python test.py</a:t>
            </a:r>
          </a:p>
          <a:p>
            <a:endParaRPr lang="en-US" dirty="0"/>
          </a:p>
          <a:p>
            <a:r>
              <a:rPr lang="en-US" dirty="0" smtClean="0"/>
              <a:t>And you can just run Python shell:</a:t>
            </a:r>
          </a:p>
          <a:p>
            <a:r>
              <a:rPr lang="en-US" dirty="0"/>
              <a:t>	 $ python </a:t>
            </a:r>
            <a:endParaRPr lang="en-US" dirty="0" smtClean="0"/>
          </a:p>
          <a:p>
            <a:pPr lvl="1"/>
            <a:r>
              <a:rPr lang="en-US" dirty="0" smtClean="0"/>
              <a:t>	Python </a:t>
            </a:r>
            <a:r>
              <a:rPr lang="en-US" dirty="0"/>
              <a:t>2.6.6 (r266:84292, May 22 2015, 08:34:51)</a:t>
            </a:r>
          </a:p>
          <a:p>
            <a:pPr lvl="1"/>
            <a:r>
              <a:rPr lang="en-US" dirty="0" smtClean="0"/>
              <a:t>	[</a:t>
            </a:r>
            <a:r>
              <a:rPr lang="en-US" dirty="0"/>
              <a:t>GCC 4.4.7 20120313 (Red Hat 4.4.7-15)] on linux2</a:t>
            </a:r>
          </a:p>
          <a:p>
            <a:pPr lvl="1"/>
            <a:r>
              <a:rPr lang="en-US" dirty="0" smtClean="0"/>
              <a:t>	Type </a:t>
            </a:r>
            <a:r>
              <a:rPr lang="en-US" dirty="0"/>
              <a:t>"help", "copyright", "credits" or "license" for more </a:t>
            </a:r>
            <a:r>
              <a:rPr lang="en-US" dirty="0" smtClean="0"/>
              <a:t>	information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	&gt;&gt;&gt;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45356526C2B43A2CE667CA8BF87BF" ma:contentTypeVersion="1" ma:contentTypeDescription="Create a new document." ma:contentTypeScope="" ma:versionID="fee854732b468a7a1ce22056fc36b7a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4FD01F-905A-4117-8DCC-FC33DBB06DD3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sharepoint/v3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2FCE9E9-5DF1-4A7E-AD0C-A4DE08FF1C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00323-F4FE-4846-94B3-139A3E84BB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ING_PP_Template_16x9_09042015</Template>
  <TotalTime>379</TotalTime>
  <Words>4002</Words>
  <Application>Microsoft Office PowerPoint</Application>
  <PresentationFormat>Widescreen</PresentationFormat>
  <Paragraphs>1230</Paragraphs>
  <Slides>85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105" baseType="lpstr">
      <vt:lpstr>Menlo-Bold</vt:lpstr>
      <vt:lpstr>Courier New</vt:lpstr>
      <vt:lpstr>Avenir Black</vt:lpstr>
      <vt:lpstr>Avenir Light</vt:lpstr>
      <vt:lpstr>ING Me</vt:lpstr>
      <vt:lpstr>Cambria Math</vt:lpstr>
      <vt:lpstr>Wingdings</vt:lpstr>
      <vt:lpstr>Calibri</vt:lpstr>
      <vt:lpstr>Menlo-Regular</vt:lpstr>
      <vt:lpstr>Gill Sans</vt:lpstr>
      <vt:lpstr>Lucida Grande</vt:lpstr>
      <vt:lpstr>Helvetica Neue Light</vt:lpstr>
      <vt:lpstr>Gill Sans Light</vt:lpstr>
      <vt:lpstr>Arial</vt:lpstr>
      <vt:lpstr>Corbel</vt:lpstr>
      <vt:lpstr>Times New Roman</vt:lpstr>
      <vt:lpstr>ＭＳ Ｐゴシック</vt:lpstr>
      <vt:lpstr>Lucida Console</vt:lpstr>
      <vt:lpstr>Helvetica</vt:lpstr>
      <vt:lpstr>ING_PP_Template_16x9_June2015</vt:lpstr>
      <vt:lpstr>Spark training Spark, Python, PySpark</vt:lpstr>
      <vt:lpstr>About me</vt:lpstr>
      <vt:lpstr>Goal of the training</vt:lpstr>
      <vt:lpstr>Agenda</vt:lpstr>
      <vt:lpstr>Introduction to Python</vt:lpstr>
      <vt:lpstr>Python features – Why Python is GREAT ?!</vt:lpstr>
      <vt:lpstr>Python versions</vt:lpstr>
      <vt:lpstr>Python packages</vt:lpstr>
      <vt:lpstr>Python syntax</vt:lpstr>
      <vt:lpstr>Python syntax – If – Indentation </vt:lpstr>
      <vt:lpstr>Python syntax – Indentation – Set up your editor !</vt:lpstr>
      <vt:lpstr>Python syntax - Comment</vt:lpstr>
      <vt:lpstr>Python syntax – Types – numbers &amp; lists</vt:lpstr>
      <vt:lpstr>Python syntax – Types – Dictionary </vt:lpstr>
      <vt:lpstr>Python syntax – Loops</vt:lpstr>
      <vt:lpstr>Python syntax – Functions</vt:lpstr>
      <vt:lpstr>Python syntax – Class</vt:lpstr>
      <vt:lpstr>Python Exercises</vt:lpstr>
      <vt:lpstr>Git Reminder</vt:lpstr>
      <vt:lpstr>Git – Simple as Bonjour</vt:lpstr>
      <vt:lpstr>Git – Simple as Bonjour</vt:lpstr>
      <vt:lpstr>Git – Simple as Bonjour – Sum up</vt:lpstr>
      <vt:lpstr>Introduction to Spark</vt:lpstr>
      <vt:lpstr>What is Hadoop</vt:lpstr>
      <vt:lpstr>The Spark Community</vt:lpstr>
      <vt:lpstr>What is Spark?</vt:lpstr>
      <vt:lpstr>Spark and its modules</vt:lpstr>
      <vt:lpstr>Spark Documentation is GREAT</vt:lpstr>
      <vt:lpstr>Databricks</vt:lpstr>
      <vt:lpstr>Key Concepts</vt:lpstr>
      <vt:lpstr>Working With RDDs</vt:lpstr>
      <vt:lpstr>Example: Log Mining</vt:lpstr>
      <vt:lpstr>Fault Recovery</vt:lpstr>
      <vt:lpstr>Language Support</vt:lpstr>
      <vt:lpstr>Interactive Shell</vt:lpstr>
      <vt:lpstr>Administrative GUIs</vt:lpstr>
      <vt:lpstr>SparkContext</vt:lpstr>
      <vt:lpstr>Launching Spark with IPython Notebook</vt:lpstr>
      <vt:lpstr>SSH port forwarding</vt:lpstr>
      <vt:lpstr>Creating RDDs</vt:lpstr>
      <vt:lpstr>Basic Transformations</vt:lpstr>
      <vt:lpstr>Basic Actions</vt:lpstr>
      <vt:lpstr>Some Key-Value Operations</vt:lpstr>
      <vt:lpstr>Example: Word Count</vt:lpstr>
      <vt:lpstr>Table Operators</vt:lpstr>
      <vt:lpstr>Spark Scala or Python?</vt:lpstr>
      <vt:lpstr>PySpark Architecture</vt:lpstr>
      <vt:lpstr>PySpark Architecture</vt:lpstr>
      <vt:lpstr>Moving beyond Python performance</vt:lpstr>
      <vt:lpstr>Moving beyond Python performance – DataFrames !</vt:lpstr>
      <vt:lpstr>Spark DataFrame</vt:lpstr>
      <vt:lpstr>Spark SQL and Hive</vt:lpstr>
      <vt:lpstr>Parquet</vt:lpstr>
      <vt:lpstr>Spark MLlib</vt:lpstr>
      <vt:lpstr>PowerPoint Presentation</vt:lpstr>
      <vt:lpstr>Introduction to Spark GraphX</vt:lpstr>
      <vt:lpstr>Graphs are Central to Analytics</vt:lpstr>
      <vt:lpstr>PageRank: Identifying Leaders</vt:lpstr>
      <vt:lpstr>The Graph-Parallel Pattern</vt:lpstr>
      <vt:lpstr>Graphs are Central to Analytics</vt:lpstr>
      <vt:lpstr>Separate Systems to Support Each View</vt:lpstr>
      <vt:lpstr>Having separate systems  for each view is  difficult to use and inefficient </vt:lpstr>
      <vt:lpstr>Solution: The GraphX Unified Approach</vt:lpstr>
      <vt:lpstr>Tables and Graphs are composable  views of the same physical data</vt:lpstr>
      <vt:lpstr>View a Graph as a Table</vt:lpstr>
      <vt:lpstr>Graph Operators</vt:lpstr>
      <vt:lpstr>Triplets Join Vertices and Edges</vt:lpstr>
      <vt:lpstr>Key concept</vt:lpstr>
      <vt:lpstr>Map Reduce Triplets, Aggregate Neighbors</vt:lpstr>
      <vt:lpstr>Example: Oldest Follower</vt:lpstr>
      <vt:lpstr>Pregel and GraphLab  abstractions using the GraphX operators in less than 50 lines of code!</vt:lpstr>
      <vt:lpstr>Project: Prediction heart failure using ensemble learning</vt:lpstr>
      <vt:lpstr>Objective</vt:lpstr>
      <vt:lpstr>Dataset</vt:lpstr>
      <vt:lpstr>Feature construction</vt:lpstr>
      <vt:lpstr>Cohort construction</vt:lpstr>
      <vt:lpstr>Training set construction</vt:lpstr>
      <vt:lpstr>Classifiers</vt:lpstr>
      <vt:lpstr>Logistic Regression - Bagging</vt:lpstr>
      <vt:lpstr>Decision Trees - Random Forest</vt:lpstr>
      <vt:lpstr>Methods – Technology Stack</vt:lpstr>
      <vt:lpstr>Cross Validation</vt:lpstr>
      <vt:lpstr>ML Pipeline</vt:lpstr>
      <vt:lpstr>Results – Confusion Matrices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 PP Example Reference 16x9 - June 2015</dc:title>
  <dc:creator>CAV.nl</dc:creator>
  <cp:keywords>ING Me Embedded, Reference 16x9</cp:keywords>
  <cp:lastModifiedBy>Meral Ocak [Bilgi Yonetimi Bolumu]</cp:lastModifiedBy>
  <cp:revision>348</cp:revision>
  <dcterms:created xsi:type="dcterms:W3CDTF">2015-04-09T14:12:58Z</dcterms:created>
  <dcterms:modified xsi:type="dcterms:W3CDTF">2015-11-11T08:21:31Z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0x0101008B945356526C2B43A2CE667CA8BF87BF</vt:lpwstr>
  </property>
</Properties>
</file>